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  <p:sldMasterId id="2147483689" r:id="rId3"/>
  </p:sldMasterIdLst>
  <p:notesMasterIdLst>
    <p:notesMasterId r:id="rId13"/>
  </p:notesMasterIdLst>
  <p:sldIdLst>
    <p:sldId id="283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4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vorg Sargsyan" initials="GS" lastIdx="1" clrIdx="0">
    <p:extLst>
      <p:ext uri="{19B8F6BF-5375-455C-9EA6-DF929625EA0E}">
        <p15:presenceInfo xmlns:p15="http://schemas.microsoft.com/office/powerpoint/2012/main" userId="S-1-5-21-88094858-919529-1617787245-1174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4AF"/>
    <a:srgbClr val="2F5F85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147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F48B6-CD43-440B-9027-90D40AFF6FE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97A79-07A8-4BA1-8674-910BF5505E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0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0FD5F-D3D1-423A-B5BA-044F8445CBFC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202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d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NUL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NUL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NUL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image" Target="NUL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jpeg"/><Relationship Id="rId4" Type="http://schemas.openxmlformats.org/officeDocument/2006/relationships/image" Target="../media/image1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d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d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df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d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1.png"/><Relationship Id="rId4" Type="http://schemas.openxmlformats.org/officeDocument/2006/relationships/image" Target="../media/image5.pd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.pn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435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212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033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4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89" y="1916113"/>
            <a:ext cx="3960812" cy="2655888"/>
          </a:xfrm>
          <a:prstGeom prst="rect">
            <a:avLst/>
          </a:prstGeom>
        </p:spPr>
        <p:txBody>
          <a:bodyPr/>
          <a:lstStyle>
            <a:lvl1pPr marL="228600" indent="-228600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0" y="1916112"/>
            <a:ext cx="3251200" cy="2655889"/>
          </a:xfrm>
          <a:prstGeom prst="rect">
            <a:avLst/>
          </a:prstGeom>
        </p:spPr>
        <p:txBody>
          <a:bodyPr/>
          <a:lstStyle>
            <a:lvl1pPr marL="228600" indent="-228600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01"/>
            <a:ext cx="7351712" cy="685799"/>
          </a:xfrm>
          <a:prstGeom prst="rect">
            <a:avLst/>
          </a:prstGeom>
        </p:spPr>
        <p:txBody>
          <a:bodyPr/>
          <a:lstStyle>
            <a:lvl1pPr marL="228600" indent="-228600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8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600" indent="-228600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20" name="Billede 19" descr="blå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2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21" name="Billede 20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3423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itel 1"/>
          <p:cNvSpPr txBox="1">
            <a:spLocks/>
          </p:cNvSpPr>
          <p:nvPr userDrawn="1"/>
        </p:nvSpPr>
        <p:spPr>
          <a:xfrm>
            <a:off x="1524000" y="615378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457167">
              <a:spcBef>
                <a:spcPct val="0"/>
              </a:spcBef>
              <a:defRPr/>
            </a:pPr>
            <a:r>
              <a:rPr lang="da-DK" sz="2300" b="1" dirty="0" smtClean="0">
                <a:solidFill>
                  <a:prstClr val="white"/>
                </a:solidFill>
                <a:latin typeface="Myriad Pro"/>
                <a:cs typeface="Myriad Pro"/>
              </a:rPr>
              <a:t>TITLE SLIDE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7" y="1423417"/>
            <a:ext cx="574039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5336018" y="1423417"/>
            <a:ext cx="380798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1" y="4436534"/>
            <a:ext cx="6440588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6119396" y="4436534"/>
            <a:ext cx="3024611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0772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solidFill>
                  <a:srgbClr val="000000"/>
                </a:solidFill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1" name="Billede 10" descr="4 logoer-lill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91400" y="6290749"/>
            <a:ext cx="1600200" cy="401067"/>
          </a:xfrm>
          <a:prstGeom prst="rect">
            <a:avLst/>
          </a:prstGeom>
        </p:spPr>
      </p:pic>
      <p:pic>
        <p:nvPicPr>
          <p:cNvPr id="19" name="Billede 18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20" name="Billede 19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7450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0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88" y="1916846"/>
            <a:ext cx="3998912" cy="265516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6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1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832"/>
            <a:ext cx="3251200" cy="2655170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2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6" name="Billede 1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8357447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pic>
        <p:nvPicPr>
          <p:cNvPr id="3" name="Billede 2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4" name="Billede 3" descr="Grenn 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6" name="Billede 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8" name="Pladsholder til titel 1"/>
          <p:cNvSpPr txBox="1">
            <a:spLocks/>
          </p:cNvSpPr>
          <p:nvPr userDrawn="1"/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300" b="0" i="0" kern="1200" spc="0">
                <a:solidFill>
                  <a:schemeClr val="bg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da-DK" dirty="0" smtClean="0">
                <a:solidFill>
                  <a:prstClr val="white"/>
                </a:solidFill>
              </a:rPr>
              <a:t>TITLE SLIDE</a:t>
            </a:r>
            <a:endParaRPr lang="da-DK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3307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4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91" y="1916113"/>
            <a:ext cx="39608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517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8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20" name="Billede 19" descr="blå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2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21" name="Billede 20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5504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6" name="Billede 19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2" name="Billede 1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8202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6" name="Pladsholder til tekst 3"/>
          <p:cNvSpPr>
            <a:spLocks noGrp="1"/>
          </p:cNvSpPr>
          <p:nvPr userDrawn="1"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7" name="Pladsholder til tekst 3"/>
          <p:cNvSpPr>
            <a:spLocks noGrp="1"/>
          </p:cNvSpPr>
          <p:nvPr userDrawn="1"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9" name="Pladsholder til tekst 3"/>
          <p:cNvSpPr>
            <a:spLocks noGrp="1"/>
          </p:cNvSpPr>
          <p:nvPr userDrawn="1"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ekst 3"/>
          <p:cNvSpPr>
            <a:spLocks noGrp="1"/>
          </p:cNvSpPr>
          <p:nvPr userDrawn="1"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4" name="Billede 13" descr="Gul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5" name="Billede 14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2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832305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4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2" name="Billede 11" descr="Gul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3" name="Billede 12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06095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921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illede 28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pic>
        <p:nvPicPr>
          <p:cNvPr id="30" name="Billede 29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043197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lede 14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9" name="Billede 18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6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23988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lede 18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8" name="Billede 27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713397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21" name="Billede 20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2" name="Billede 2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9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9593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n-lt"/>
              </a:defRPr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  <a:lvl2pPr marL="457167" indent="0">
              <a:buNone/>
              <a:defRPr sz="1200"/>
            </a:lvl2pPr>
            <a:lvl3pPr marL="914332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fld id="{E1A4567B-3BEF-4645-AE87-6CE27C75E537}" type="datetimeFigureOut">
              <a:rPr lang="da-DK" smtClean="0">
                <a:solidFill>
                  <a:prstClr val="black"/>
                </a:solidFill>
              </a:rPr>
              <a:pPr defTabSz="457200"/>
              <a:t>15-06-2016</a:t>
            </a:fld>
            <a:endParaRPr lang="da-DK">
              <a:solidFill>
                <a:prstClr val="black"/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endParaRPr lang="da-DK">
              <a:solidFill>
                <a:prstClr val="black"/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fld id="{CABC1510-E034-4B44-B467-79053A4325DA}" type="slidenum">
              <a:rPr lang="da-DK" smtClean="0">
                <a:solidFill>
                  <a:prstClr val="black"/>
                </a:solidFill>
              </a:rPr>
              <a:pPr defTabSz="457200"/>
              <a:t>‹#›</a:t>
            </a:fld>
            <a:endParaRPr lang="da-DK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16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lede 21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10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1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2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338648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itel 1"/>
          <p:cNvSpPr txBox="1">
            <a:spLocks/>
          </p:cNvSpPr>
          <p:nvPr userDrawn="1"/>
        </p:nvSpPr>
        <p:spPr>
          <a:xfrm>
            <a:off x="1524000" y="615378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457167">
              <a:spcBef>
                <a:spcPct val="0"/>
              </a:spcBef>
              <a:defRPr/>
            </a:pPr>
            <a:r>
              <a:rPr lang="da-DK" sz="2300" b="1" dirty="0" smtClean="0">
                <a:solidFill>
                  <a:prstClr val="white"/>
                </a:solidFill>
                <a:latin typeface="Myriad Pro"/>
                <a:cs typeface="Myriad Pro"/>
              </a:rPr>
              <a:t>TITLE SLIDE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7" y="1423417"/>
            <a:ext cx="574039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5336018" y="1423417"/>
            <a:ext cx="380798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1" y="4436534"/>
            <a:ext cx="6440588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6119396" y="4436534"/>
            <a:ext cx="3024611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0772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solidFill>
                  <a:srgbClr val="000000"/>
                </a:solidFill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1" name="Billede 10" descr="4 logoer-lill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91400" y="6290749"/>
            <a:ext cx="1600200" cy="401067"/>
          </a:xfrm>
          <a:prstGeom prst="rect">
            <a:avLst/>
          </a:prstGeom>
        </p:spPr>
      </p:pic>
      <p:pic>
        <p:nvPicPr>
          <p:cNvPr id="19" name="Billede 18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20" name="Billede 19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93940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0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88" y="1916846"/>
            <a:ext cx="3998912" cy="265516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6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1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832"/>
            <a:ext cx="3251200" cy="2655170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2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6" name="Billede 1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8169949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pic>
        <p:nvPicPr>
          <p:cNvPr id="3" name="Billede 2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4" name="Billede 3" descr="Grenn 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6" name="Billede 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8" name="Pladsholder til titel 1"/>
          <p:cNvSpPr txBox="1">
            <a:spLocks/>
          </p:cNvSpPr>
          <p:nvPr userDrawn="1"/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300" b="0" i="0" kern="1200" spc="0">
                <a:solidFill>
                  <a:schemeClr val="bg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da-DK" dirty="0" smtClean="0">
                <a:solidFill>
                  <a:prstClr val="white"/>
                </a:solidFill>
              </a:rPr>
              <a:t>TITLE SLIDE</a:t>
            </a:r>
            <a:endParaRPr lang="da-DK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8639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4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91" y="1916113"/>
            <a:ext cx="39608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517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8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20" name="Billede 19" descr="blå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2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21" name="Billede 20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44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6614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6" name="Billede 19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2" name="Billede 1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4290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6" name="Pladsholder til tekst 3"/>
          <p:cNvSpPr>
            <a:spLocks noGrp="1"/>
          </p:cNvSpPr>
          <p:nvPr userDrawn="1"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7" name="Pladsholder til tekst 3"/>
          <p:cNvSpPr>
            <a:spLocks noGrp="1"/>
          </p:cNvSpPr>
          <p:nvPr userDrawn="1"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9" name="Pladsholder til tekst 3"/>
          <p:cNvSpPr>
            <a:spLocks noGrp="1"/>
          </p:cNvSpPr>
          <p:nvPr userDrawn="1"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ekst 3"/>
          <p:cNvSpPr>
            <a:spLocks noGrp="1"/>
          </p:cNvSpPr>
          <p:nvPr userDrawn="1"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4" name="Billede 13" descr="Gul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5" name="Billede 14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2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441471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4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2" name="Billede 11" descr="Gul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3" name="Billede 12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5847894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illede 28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pic>
        <p:nvPicPr>
          <p:cNvPr id="30" name="Billede 29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1335280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lede 14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9" name="Billede 18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6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13941896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lede 18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8" name="Billede 27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714703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21" name="Billede 20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2" name="Billede 2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9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593927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n-lt"/>
              </a:defRPr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  <a:lvl2pPr marL="457167" indent="0">
              <a:buNone/>
              <a:defRPr sz="1200"/>
            </a:lvl2pPr>
            <a:lvl3pPr marL="914332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fld id="{E1A4567B-3BEF-4645-AE87-6CE27C75E537}" type="datetimeFigureOut">
              <a:rPr lang="da-DK" smtClean="0">
                <a:solidFill>
                  <a:prstClr val="black"/>
                </a:solidFill>
              </a:rPr>
              <a:pPr defTabSz="457200"/>
              <a:t>15-06-2016</a:t>
            </a:fld>
            <a:endParaRPr lang="da-DK">
              <a:solidFill>
                <a:prstClr val="black"/>
              </a:solidFill>
            </a:endParaRP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endParaRPr lang="da-DK">
              <a:solidFill>
                <a:prstClr val="black"/>
              </a:solidFill>
            </a:endParaRPr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457200"/>
            <a:fld id="{CABC1510-E034-4B44-B467-79053A4325DA}" type="slidenum">
              <a:rPr lang="da-DK" smtClean="0">
                <a:solidFill>
                  <a:prstClr val="black"/>
                </a:solidFill>
              </a:rPr>
              <a:pPr defTabSz="457200"/>
              <a:t>‹#›</a:t>
            </a:fld>
            <a:endParaRPr lang="da-DK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2709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lede 21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10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1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2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59724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171438" indent="-171438" algn="ctr" defTabSz="457200">
              <a:buSzPct val="100000"/>
              <a:buFontTx/>
              <a:buBlip>
                <a:blip r:embed="rId2"/>
              </a:buBlip>
            </a:pPr>
            <a:endParaRPr lang="en-US" sz="1100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981200" y="3048001"/>
            <a:ext cx="5791200" cy="19240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4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981200" y="5257800"/>
            <a:ext cx="5791200" cy="1066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cif-logo-full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838200"/>
            <a:ext cx="3794760" cy="200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23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653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070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744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489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8333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726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5" Type="http://schemas.openxmlformats.org/officeDocument/2006/relationships/theme" Target="../theme/theme3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642F7-AA35-4178-9151-DFC7AEAD4934}" type="datetimeFigureOut">
              <a:rPr lang="en-US" smtClean="0"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433E6-F3BA-433F-9DFA-17205C4C3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96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8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153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xStyles>
    <p:titleStyle>
      <a:lvl1pPr algn="l" defTabSz="457167" rtl="0" eaLnBrk="1" latinLnBrk="0" hangingPunct="1">
        <a:spcBef>
          <a:spcPct val="0"/>
        </a:spcBef>
        <a:buNone/>
        <a:defRPr sz="2300" b="1" i="0" kern="1200" spc="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874" indent="-342874" algn="l" defTabSz="45716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5" indent="-285730" algn="l" defTabSz="45716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45716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45716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45716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162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xStyles>
    <p:titleStyle>
      <a:lvl1pPr algn="l" defTabSz="457167" rtl="0" eaLnBrk="1" latinLnBrk="0" hangingPunct="1">
        <a:spcBef>
          <a:spcPct val="0"/>
        </a:spcBef>
        <a:buNone/>
        <a:defRPr sz="2300" b="1" i="0" kern="1200" spc="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874" indent="-342874" algn="l" defTabSz="45716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5" indent="-285730" algn="l" defTabSz="45716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45716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45716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45716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jpeg"/><Relationship Id="rId7" Type="http://schemas.openxmlformats.org/officeDocument/2006/relationships/image" Target="NUL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mailto:zzhang2@worldbank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57" y="1417639"/>
            <a:ext cx="9400087" cy="4684712"/>
          </a:xfrm>
        </p:spPr>
      </p:pic>
      <p:sp>
        <p:nvSpPr>
          <p:cNvPr id="19" name="Titel 5"/>
          <p:cNvSpPr>
            <a:spLocks noGrp="1"/>
          </p:cNvSpPr>
          <p:nvPr>
            <p:ph type="title"/>
          </p:nvPr>
        </p:nvSpPr>
        <p:spPr>
          <a:xfrm>
            <a:off x="395541" y="359674"/>
            <a:ext cx="8119533" cy="808039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CTF Semi-Annual Operational Report</a:t>
            </a:r>
            <a:endParaRPr lang="da-DK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Billede 9" descr="Top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553" y="24703"/>
            <a:ext cx="710184" cy="1392936"/>
          </a:xfrm>
          <a:prstGeom prst="rect">
            <a:avLst/>
          </a:prstGeom>
        </p:spPr>
      </p:pic>
      <p:pic>
        <p:nvPicPr>
          <p:cNvPr id="11" name="Billede 10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-190500" y="6070607"/>
            <a:ext cx="9525000" cy="63500"/>
          </a:xfrm>
          <a:prstGeom prst="rect">
            <a:avLst/>
          </a:prstGeom>
        </p:spPr>
      </p:pic>
      <p:sp>
        <p:nvSpPr>
          <p:cNvPr id="9" name="Titel 5"/>
          <p:cNvSpPr txBox="1">
            <a:spLocks/>
          </p:cNvSpPr>
          <p:nvPr/>
        </p:nvSpPr>
        <p:spPr>
          <a:xfrm>
            <a:off x="567267" y="5867402"/>
            <a:ext cx="7162800" cy="1176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457200"/>
            <a:r>
              <a:rPr lang="da-DK" sz="1200" b="1" baseline="30000" dirty="0">
                <a:solidFill>
                  <a:prstClr val="black">
                    <a:lumMod val="50000"/>
                    <a:lumOff val="50000"/>
                  </a:prstClr>
                </a:solidFill>
                <a:cs typeface="Myriad Pro"/>
              </a:rPr>
              <a:t>DATE</a:t>
            </a:r>
            <a:r>
              <a:rPr lang="da-DK" sz="1200" b="1" baseline="30000" dirty="0">
                <a:solidFill>
                  <a:prstClr val="black"/>
                </a:solidFill>
                <a:cs typeface="Myriad Pro"/>
              </a:rPr>
              <a:t>	</a:t>
            </a:r>
            <a:r>
              <a:rPr lang="da-DK" sz="1200" b="1" baseline="30000" dirty="0" smtClean="0">
                <a:solidFill>
                  <a:prstClr val="black"/>
                </a:solidFill>
                <a:cs typeface="Myriad Pro"/>
              </a:rPr>
              <a:t>June 16, </a:t>
            </a:r>
            <a:r>
              <a:rPr lang="da-DK" sz="1200" b="1" baseline="30000" dirty="0">
                <a:solidFill>
                  <a:prstClr val="black"/>
                </a:solidFill>
                <a:cs typeface="Myriad Pro"/>
              </a:rPr>
              <a:t>2016</a:t>
            </a:r>
          </a:p>
          <a:p>
            <a:pPr defTabSz="457200"/>
            <a:r>
              <a:rPr lang="da-DK" sz="1200" b="1" baseline="30000" dirty="0">
                <a:solidFill>
                  <a:srgbClr val="7F7F7F"/>
                </a:solidFill>
                <a:cs typeface="Myriad Pro"/>
              </a:rPr>
              <a:t>PLACE </a:t>
            </a:r>
            <a:r>
              <a:rPr lang="da-DK" sz="1200" b="1" baseline="30000" dirty="0">
                <a:solidFill>
                  <a:prstClr val="black"/>
                </a:solidFill>
                <a:cs typeface="Myriad Pro"/>
              </a:rPr>
              <a:t>	Oaxaca,</a:t>
            </a:r>
            <a:r>
              <a:rPr lang="da-DK" sz="1200" b="1" dirty="0">
                <a:solidFill>
                  <a:prstClr val="black"/>
                </a:solidFill>
                <a:cs typeface="Myriad Pro"/>
              </a:rPr>
              <a:t> </a:t>
            </a:r>
            <a:r>
              <a:rPr lang="da-DK" sz="1200" b="1" baseline="30000" dirty="0">
                <a:solidFill>
                  <a:prstClr val="black"/>
                </a:solidFill>
                <a:cs typeface="Myriad Pro"/>
              </a:rPr>
              <a:t>Mexico</a:t>
            </a:r>
          </a:p>
          <a:p>
            <a:pPr defTabSz="457200"/>
            <a:r>
              <a:rPr lang="da-DK" sz="1200" b="1" baseline="30000" dirty="0">
                <a:solidFill>
                  <a:srgbClr val="7F7F7F"/>
                </a:solidFill>
                <a:cs typeface="Myriad Pro"/>
              </a:rPr>
              <a:t>VENUE </a:t>
            </a:r>
            <a:r>
              <a:rPr lang="da-DK" sz="1200" b="1" baseline="30000" dirty="0">
                <a:solidFill>
                  <a:prstClr val="black"/>
                </a:solidFill>
                <a:cs typeface="Myriad Pro"/>
              </a:rPr>
              <a:t>	</a:t>
            </a:r>
            <a:r>
              <a:rPr lang="da-DK" sz="1200" b="1" baseline="30000" dirty="0" smtClean="0">
                <a:solidFill>
                  <a:prstClr val="black"/>
                </a:solidFill>
                <a:cs typeface="Myriad Pro"/>
              </a:rPr>
              <a:t>CTF</a:t>
            </a:r>
            <a:r>
              <a:rPr lang="da-DK" sz="1200" b="1" dirty="0" smtClean="0">
                <a:solidFill>
                  <a:prstClr val="black"/>
                </a:solidFill>
                <a:cs typeface="Myriad Pro"/>
              </a:rPr>
              <a:t> </a:t>
            </a:r>
            <a:r>
              <a:rPr lang="da-DK" sz="1200" b="1" baseline="30000" dirty="0" smtClean="0">
                <a:solidFill>
                  <a:prstClr val="black"/>
                </a:solidFill>
                <a:cs typeface="Myriad Pro"/>
              </a:rPr>
              <a:t>Trust Fund Committee Meeting  </a:t>
            </a:r>
            <a:endParaRPr lang="da-DK" sz="1200" b="1" baseline="30000" dirty="0">
              <a:solidFill>
                <a:prstClr val="black"/>
              </a:solidFill>
              <a:cs typeface="Myriad Pro"/>
            </a:endParaRPr>
          </a:p>
        </p:txBody>
      </p:sp>
    </p:spTree>
    <p:extLst>
      <p:ext uri="{BB962C8B-B14F-4D97-AF65-F5344CB8AC3E}">
        <p14:creationId xmlns:p14="http://schemas.microsoft.com/office/powerpoint/2010/main" val="2415518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79569" y="5409127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8539" r="1937"/>
          <a:stretch/>
        </p:blipFill>
        <p:spPr>
          <a:xfrm>
            <a:off x="879569" y="1759750"/>
            <a:ext cx="7305964" cy="3395723"/>
          </a:xfrm>
          <a:prstGeom prst="rect">
            <a:avLst/>
          </a:prstGeom>
        </p:spPr>
      </p:pic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5150772"/>
              </p:ext>
            </p:extLst>
          </p:nvPr>
        </p:nvGraphicFramePr>
        <p:xfrm>
          <a:off x="879569" y="5282300"/>
          <a:ext cx="7305964" cy="1168732"/>
        </p:xfrm>
        <a:graphic>
          <a:graphicData uri="http://schemas.openxmlformats.org/drawingml/2006/table">
            <a:tbl>
              <a:tblPr firstRow="1" firstCol="1" bandRow="1"/>
              <a:tblGrid>
                <a:gridCol w="1845602"/>
                <a:gridCol w="783972"/>
                <a:gridCol w="783972"/>
                <a:gridCol w="783972"/>
                <a:gridCol w="947300"/>
                <a:gridCol w="783972"/>
                <a:gridCol w="1377174"/>
              </a:tblGrid>
              <a:tr h="292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 dirty="0"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Indicative Allocation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A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Approved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A4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Disbursement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AA4AF"/>
                    </a:solidFill>
                  </a:tcPr>
                </a:tc>
              </a:tr>
              <a:tr h="2921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600">
                        <a:effectLst/>
                        <a:latin typeface="Gill Sans MT" panose="020B0502020104020203" pitchFamily="34" charset="0"/>
                      </a:endParaRPr>
                    </a:p>
                  </a:txBody>
                  <a:tcPr marL="51435" marR="51435" marT="0" marB="0" anchor="ctr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IP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DPSP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TFC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MDB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921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CTF Funding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 $M)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6,093.5 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5,585.0 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508.5 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  4,538.4 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3,543.2 </a:t>
                      </a:r>
                      <a:endParaRPr lang="en-US" sz="160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1,582.2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218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projects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Gill Sans MT" panose="020B0502020104020203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n-US" sz="1600" dirty="0">
                        <a:effectLst/>
                        <a:latin typeface="Gill Sans MT" panose="020B05020201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1435" marR="51435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 smtClean="0">
                <a:solidFill>
                  <a:schemeClr val="bg1"/>
                </a:solidFill>
              </a:rPr>
              <a:t>Overview of the CTF</a:t>
            </a:r>
            <a:endParaRPr 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282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2277" y="1879299"/>
            <a:ext cx="80688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/>
              <a:t>Addendum to update </a:t>
            </a:r>
            <a:r>
              <a:rPr lang="en-US" sz="2000" dirty="0"/>
              <a:t>resource availability schedule and project approvals as of May 31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Available resources (</a:t>
            </a: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current + reserves + expected</a:t>
            </a: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2000" dirty="0" smtClean="0"/>
              <a:t>: </a:t>
            </a:r>
            <a:endParaRPr lang="en-US" sz="2000" dirty="0" smtClean="0"/>
          </a:p>
          <a:p>
            <a:pPr>
              <a:lnSpc>
                <a:spcPct val="150000"/>
              </a:lnSpc>
            </a:pPr>
            <a:r>
              <a:rPr lang="en-US" sz="2000" dirty="0"/>
              <a:t> </a:t>
            </a:r>
            <a:r>
              <a:rPr lang="en-US" sz="2000" dirty="0" smtClean="0"/>
              <a:t>    477.9+154.9</a:t>
            </a:r>
            <a:r>
              <a:rPr lang="en-US" sz="2000" dirty="0" smtClean="0"/>
              <a:t>+73.8 </a:t>
            </a:r>
            <a:r>
              <a:rPr lang="en-US" sz="2000" dirty="0" smtClean="0"/>
              <a:t>= $706.6 million</a:t>
            </a:r>
          </a:p>
          <a:p>
            <a:pPr>
              <a:lnSpc>
                <a:spcPct val="150000"/>
              </a:lnSpc>
            </a:pP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Projected </a:t>
            </a: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investment income – 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admin </a:t>
            </a: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cost = 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$9.9 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million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Net </a:t>
            </a:r>
            <a:r>
              <a:rPr lang="en-GB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available resources: </a:t>
            </a:r>
            <a:r>
              <a:rPr lang="en-GB" sz="2000" dirty="0">
                <a:ea typeface="Calibri" panose="020F0502020204030204" pitchFamily="34" charset="0"/>
                <a:cs typeface="Times New Roman" panose="02020603050405020304" pitchFamily="18" charset="0"/>
              </a:rPr>
              <a:t>706.6+9.9 = $716.5 million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Remaining </a:t>
            </a:r>
            <a:r>
              <a:rPr lang="en-US" sz="2000" b="1" dirty="0"/>
              <a:t>pipeline: </a:t>
            </a:r>
            <a:r>
              <a:rPr lang="en-US" sz="2000" dirty="0"/>
              <a:t>$840.9 </a:t>
            </a:r>
            <a:r>
              <a:rPr lang="en-US" sz="2000" dirty="0" smtClean="0"/>
              <a:t>million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b="1" dirty="0" smtClean="0"/>
              <a:t>Over-programming</a:t>
            </a:r>
            <a:r>
              <a:rPr lang="en-US" sz="2000" b="1" dirty="0" smtClean="0"/>
              <a:t>: </a:t>
            </a:r>
            <a:r>
              <a:rPr lang="en-US" sz="2000" b="1" dirty="0"/>
              <a:t> </a:t>
            </a:r>
            <a:r>
              <a:rPr lang="en-US" sz="2000" dirty="0" smtClean="0"/>
              <a:t>$124.4 </a:t>
            </a:r>
            <a:r>
              <a:rPr lang="en-US" sz="2000" dirty="0" smtClean="0"/>
              <a:t>million</a:t>
            </a:r>
            <a:endParaRPr lang="en-US" sz="2000" dirty="0" smtClean="0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Resource Availability</a:t>
            </a:r>
          </a:p>
        </p:txBody>
      </p:sp>
      <p:sp>
        <p:nvSpPr>
          <p:cNvPr id="6" name="Rectangle 5"/>
          <p:cNvSpPr/>
          <p:nvPr/>
        </p:nvSpPr>
        <p:spPr>
          <a:xfrm>
            <a:off x="881349" y="5664950"/>
            <a:ext cx="8030832" cy="530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6161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Strategic Issues </a:t>
            </a:r>
          </a:p>
        </p:txBody>
      </p:sp>
      <p:sp>
        <p:nvSpPr>
          <p:cNvPr id="6" name="Rectangle 5"/>
          <p:cNvSpPr/>
          <p:nvPr/>
        </p:nvSpPr>
        <p:spPr>
          <a:xfrm>
            <a:off x="828054" y="1869091"/>
            <a:ext cx="734695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1775" lvl="1" indent="-231775" defTabSz="342900"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b="1" dirty="0"/>
              <a:t>CIF Enterprise Risk Management (ERM) Framework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endParaRPr lang="en-US" sz="400" dirty="0"/>
          </a:p>
          <a:p>
            <a:pPr marL="528750" lvl="1" indent="-285750" defTabSz="342900"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/>
              <a:t>ERM framework was established to identify, assess, and report on the CIF’s risk exposures relative to corresponding tolerances. </a:t>
            </a:r>
          </a:p>
          <a:p>
            <a:pPr marL="528750" lvl="1" indent="-285750" defTabSz="342900"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/>
              <a:t>The CTF Risk Dashboard was launched in January 2016 as an online platform for reporting CTF-related risk assessments.</a:t>
            </a:r>
          </a:p>
          <a:p>
            <a:pPr marL="472500" lvl="1" indent="-229500" defTabSz="342900">
              <a:lnSpc>
                <a:spcPct val="100000"/>
              </a:lnSpc>
              <a:spcBef>
                <a:spcPts val="0"/>
              </a:spcBef>
              <a:buClr>
                <a:srgbClr val="4590B8"/>
              </a:buClr>
              <a:buSzPct val="92000"/>
              <a:buFont typeface="Wingdings 2" panose="05020102010507070707" pitchFamily="18" charset="2"/>
              <a:buChar char=""/>
              <a:defRPr/>
            </a:pPr>
            <a:endParaRPr lang="en-US" sz="1600" dirty="0"/>
          </a:p>
          <a:p>
            <a:pPr marL="231775" lvl="1" indent="-231775" defTabSz="342900">
              <a:lnSpc>
                <a:spcPct val="10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b="1" dirty="0"/>
              <a:t>Pipeline Management and Cancellation </a:t>
            </a:r>
            <a:r>
              <a:rPr lang="en-US" sz="2000" b="1" dirty="0" smtClean="0"/>
              <a:t>Policy</a:t>
            </a:r>
            <a:br>
              <a:rPr lang="en-US" sz="2000" b="1" dirty="0" smtClean="0"/>
            </a:br>
            <a:endParaRPr lang="en-US" sz="400" dirty="0" smtClean="0"/>
          </a:p>
          <a:p>
            <a:pPr marL="519113" lvl="2" indent="-287338" defTabSz="342900"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 smtClean="0"/>
              <a:t>Document circulated for decision by mail by July 1, 2016</a:t>
            </a:r>
          </a:p>
          <a:p>
            <a:pPr marL="519113" lvl="2" indent="-287338" defTabSz="342900"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 smtClean="0"/>
              <a:t>Key </a:t>
            </a:r>
            <a:r>
              <a:rPr lang="en-US" sz="1600" dirty="0"/>
              <a:t>feature: potential release of funding</a:t>
            </a:r>
          </a:p>
          <a:p>
            <a:pPr marL="243000" lvl="1" indent="0" defTabSz="342900">
              <a:lnSpc>
                <a:spcPct val="100000"/>
              </a:lnSpc>
              <a:spcBef>
                <a:spcPts val="0"/>
              </a:spcBef>
              <a:buClr>
                <a:srgbClr val="4590B8"/>
              </a:buClr>
              <a:buSzPct val="92000"/>
              <a:buNone/>
              <a:defRPr/>
            </a:pPr>
            <a:endParaRPr lang="en-US" sz="1600" dirty="0"/>
          </a:p>
          <a:p>
            <a:pPr marL="342900" lvl="1" indent="-342900" defTabSz="342900">
              <a:lnSpc>
                <a:spcPct val="100000"/>
              </a:lnSpc>
              <a:spcBef>
                <a:spcPts val="0"/>
              </a:spcBef>
              <a:buSzPct val="100000"/>
              <a:buFont typeface="Arial" panose="020B0604020202020204" pitchFamily="34" charset="0"/>
              <a:buChar char="•"/>
              <a:defRPr/>
            </a:pPr>
            <a:r>
              <a:rPr lang="en-US" sz="2000" b="1" dirty="0"/>
              <a:t>New Financing </a:t>
            </a:r>
            <a:r>
              <a:rPr lang="en-US" sz="2000" b="1" dirty="0" smtClean="0"/>
              <a:t>Modalities</a:t>
            </a:r>
            <a:br>
              <a:rPr lang="en-US" sz="2000" b="1" dirty="0" smtClean="0"/>
            </a:br>
            <a:endParaRPr lang="en-US" sz="400" dirty="0"/>
          </a:p>
          <a:p>
            <a:pPr marL="519113" lvl="2" indent="-287338" defTabSz="342900">
              <a:lnSpc>
                <a:spcPct val="100000"/>
              </a:lnSpc>
              <a:spcBef>
                <a:spcPts val="0"/>
              </a:spcBef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/>
              <a:t>To explore detailed modalities to strengthen the current business model of the CTF in mobilizing additional capital from public and private sources and deploy its resources efficiently and effectively</a:t>
            </a:r>
          </a:p>
          <a:p>
            <a:pPr marL="519113" lvl="2" indent="-287338" defTabSz="342900">
              <a:lnSpc>
                <a:spcPct val="100000"/>
              </a:lnSpc>
              <a:spcBef>
                <a:spcPts val="0"/>
              </a:spcBef>
              <a:buSzPct val="100000"/>
              <a:buFont typeface="Calibri" panose="020F0502020204030204" pitchFamily="34" charset="0"/>
              <a:buChar char="–"/>
              <a:defRPr/>
            </a:pPr>
            <a:r>
              <a:rPr lang="en-US" sz="1600" dirty="0"/>
              <a:t>Options: CTF Green Markets, Risk Mitigation Facility, and/or a combination</a:t>
            </a:r>
          </a:p>
        </p:txBody>
      </p:sp>
    </p:spTree>
    <p:extLst>
      <p:ext uri="{BB962C8B-B14F-4D97-AF65-F5344CB8AC3E}">
        <p14:creationId xmlns:p14="http://schemas.microsoft.com/office/powerpoint/2010/main" val="13426532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Funding Approval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076" y="2499288"/>
            <a:ext cx="4517100" cy="2973464"/>
          </a:xfrm>
          <a:prstGeom prst="rect">
            <a:avLst/>
          </a:prstGeom>
        </p:spPr>
      </p:pic>
      <p:sp>
        <p:nvSpPr>
          <p:cNvPr id="8" name="Content Placeholder 1"/>
          <p:cNvSpPr txBox="1">
            <a:spLocks/>
          </p:cNvSpPr>
          <p:nvPr/>
        </p:nvSpPr>
        <p:spPr>
          <a:xfrm>
            <a:off x="579120" y="2313906"/>
            <a:ext cx="3560821" cy="41437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257175" indent="-257175" algn="l" defTabSz="914400" rtl="0" eaLnBrk="1" latinLnBrk="0" hangingPunct="1">
              <a:lnSpc>
                <a:spcPts val="1650"/>
              </a:lnSpc>
              <a:spcBef>
                <a:spcPts val="810"/>
              </a:spcBef>
              <a:buSzPct val="100000"/>
              <a:buFont typeface="Arial"/>
              <a:buChar char="•"/>
              <a:defRPr sz="15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394335" indent="-257175" algn="l" defTabSz="914400" rtl="0" eaLnBrk="1" latinLnBrk="0" hangingPunct="1">
              <a:lnSpc>
                <a:spcPts val="1650"/>
              </a:lnSpc>
              <a:spcBef>
                <a:spcPts val="810"/>
              </a:spcBef>
              <a:buSzPct val="100000"/>
              <a:buFont typeface="Arial"/>
              <a:buChar char="•"/>
              <a:defRPr sz="15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531495" indent="-257175" algn="l" defTabSz="914400" rtl="0" eaLnBrk="1" latinLnBrk="0" hangingPunct="1">
              <a:lnSpc>
                <a:spcPts val="1650"/>
              </a:lnSpc>
              <a:spcBef>
                <a:spcPts val="810"/>
              </a:spcBef>
              <a:buSzPct val="100000"/>
              <a:buFont typeface="Arial"/>
              <a:buChar char="•"/>
              <a:defRPr sz="15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668655" indent="-257175" algn="l" defTabSz="914400" rtl="0" eaLnBrk="1" latinLnBrk="0" hangingPunct="1">
              <a:lnSpc>
                <a:spcPts val="1650"/>
              </a:lnSpc>
              <a:spcBef>
                <a:spcPts val="810"/>
              </a:spcBef>
              <a:buSzPct val="100000"/>
              <a:buFont typeface="Arial"/>
              <a:buChar char="•"/>
              <a:defRPr sz="1500" kern="1200" baseline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805815" indent="-257175" algn="l" defTabSz="914400" rtl="0" eaLnBrk="1" latinLnBrk="0" hangingPunct="1">
              <a:lnSpc>
                <a:spcPts val="1650"/>
              </a:lnSpc>
              <a:spcBef>
                <a:spcPts val="810"/>
              </a:spcBef>
              <a:buSzPct val="100000"/>
              <a:buFont typeface="Arial"/>
              <a:buChar char="•"/>
              <a:defRPr sz="15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b="1" dirty="0" smtClean="0">
                <a:latin typeface="+mn-lt"/>
              </a:rPr>
              <a:t>About 75% of the indicative allocations under IPs and DPSP have been approved.</a:t>
            </a:r>
            <a:br>
              <a:rPr lang="en-US" sz="2000" b="1" dirty="0" smtClean="0">
                <a:latin typeface="+mn-lt"/>
              </a:rPr>
            </a:br>
            <a:endParaRPr lang="en-US" sz="2000" b="1" dirty="0" smtClean="0">
              <a:latin typeface="+mn-lt"/>
            </a:endParaRPr>
          </a:p>
          <a:p>
            <a:pPr>
              <a:lnSpc>
                <a:spcPct val="100000"/>
              </a:lnSpc>
            </a:pPr>
            <a:r>
              <a:rPr lang="en-US" sz="2000" b="1" dirty="0" smtClean="0">
                <a:latin typeface="+mn-lt"/>
              </a:rPr>
              <a:t>During July – Dec 15</a:t>
            </a:r>
            <a:r>
              <a:rPr lang="en-US" sz="2000" dirty="0" smtClean="0">
                <a:latin typeface="+mn-lt"/>
              </a:rPr>
              <a:t>:</a:t>
            </a:r>
          </a:p>
          <a:p>
            <a:pPr lvl="1">
              <a:lnSpc>
                <a:spcPct val="100000"/>
              </a:lnSpc>
              <a:buFont typeface="Calibri" panose="020F0502020204030204" pitchFamily="34" charset="0"/>
              <a:buChar char="–"/>
            </a:pPr>
            <a:r>
              <a:rPr lang="en-US" sz="2000" dirty="0" smtClean="0">
                <a:latin typeface="+mn-lt"/>
              </a:rPr>
              <a:t>12 projects ($330 million) were approved by TFC, of which 51% were DPSP</a:t>
            </a:r>
          </a:p>
          <a:p>
            <a:pPr lvl="1">
              <a:lnSpc>
                <a:spcPct val="100000"/>
              </a:lnSpc>
              <a:buFont typeface="Calibri" panose="020F0502020204030204" pitchFamily="34" charset="0"/>
              <a:buChar char="–"/>
            </a:pPr>
            <a:r>
              <a:rPr lang="en-US" sz="2000" dirty="0" smtClean="0">
                <a:latin typeface="+mn-lt"/>
              </a:rPr>
              <a:t>13 projects ($196 million) were approved by MDBs, of which 47% were DPSP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378584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Co-financing by S</a:t>
            </a:r>
            <a:r>
              <a:rPr lang="en-US" sz="3200" dirty="0" smtClean="0">
                <a:solidFill>
                  <a:schemeClr val="bg1"/>
                </a:solidFill>
              </a:rPr>
              <a:t>ource </a:t>
            </a:r>
            <a:r>
              <a:rPr lang="en-US" sz="3200" dirty="0">
                <a:solidFill>
                  <a:schemeClr val="bg1"/>
                </a:solidFill>
              </a:rPr>
              <a:t>and R</a:t>
            </a:r>
            <a:r>
              <a:rPr lang="en-US" sz="3200" dirty="0" smtClean="0">
                <a:solidFill>
                  <a:schemeClr val="bg1"/>
                </a:solidFill>
              </a:rPr>
              <a:t>atio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" r="51736"/>
          <a:stretch/>
        </p:blipFill>
        <p:spPr>
          <a:xfrm>
            <a:off x="664281" y="2103746"/>
            <a:ext cx="3579321" cy="395671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Content Placeholder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56" t="6523"/>
          <a:stretch/>
        </p:blipFill>
        <p:spPr>
          <a:xfrm>
            <a:off x="4647334" y="2103746"/>
            <a:ext cx="3674174" cy="395671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469194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Portfolio Analysis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75"/>
          <a:stretch/>
        </p:blipFill>
        <p:spPr>
          <a:xfrm>
            <a:off x="981768" y="3585019"/>
            <a:ext cx="7104050" cy="294523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092" y="1533744"/>
            <a:ext cx="2174409" cy="220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2682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2"/>
          <p:cNvSpPr txBox="1">
            <a:spLocks/>
          </p:cNvSpPr>
          <p:nvPr/>
        </p:nvSpPr>
        <p:spPr>
          <a:xfrm>
            <a:off x="1399920" y="514542"/>
            <a:ext cx="6494829" cy="9114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i="0" kern="1200">
                <a:solidFill>
                  <a:schemeClr val="tx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en-US" sz="3200" dirty="0">
                <a:solidFill>
                  <a:schemeClr val="bg1"/>
                </a:solidFill>
              </a:rPr>
              <a:t>Disbursements by F</a:t>
            </a:r>
            <a:r>
              <a:rPr lang="en-US" sz="3200" dirty="0" smtClean="0">
                <a:solidFill>
                  <a:schemeClr val="bg1"/>
                </a:solidFill>
              </a:rPr>
              <a:t>iscal </a:t>
            </a:r>
            <a:r>
              <a:rPr lang="en-US" sz="3200" dirty="0">
                <a:solidFill>
                  <a:schemeClr val="bg1"/>
                </a:solidFill>
              </a:rPr>
              <a:t>Y</a:t>
            </a:r>
            <a:r>
              <a:rPr lang="en-US" sz="3200" dirty="0" smtClean="0">
                <a:solidFill>
                  <a:schemeClr val="bg1"/>
                </a:solidFill>
              </a:rPr>
              <a:t>ear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8571" y="1857846"/>
            <a:ext cx="6189644" cy="4020710"/>
          </a:xfrm>
          <a:prstGeom prst="rect">
            <a:avLst/>
          </a:prstGeom>
          <a:ln>
            <a:solidFill>
              <a:schemeClr val="bg2"/>
            </a:solidFill>
          </a:ln>
        </p:spPr>
      </p:pic>
    </p:spTree>
    <p:extLst>
      <p:ext uri="{BB962C8B-B14F-4D97-AF65-F5344CB8AC3E}">
        <p14:creationId xmlns:p14="http://schemas.microsoft.com/office/powerpoint/2010/main" val="3550674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7" y="4676775"/>
            <a:ext cx="351884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05200" y="4191000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defTabSz="457200"/>
            <a:r>
              <a:rPr lang="en-US" sz="1400" dirty="0">
                <a:solidFill>
                  <a:prstClr val="black"/>
                </a:solidFill>
              </a:rPr>
              <a:t>www.climateinvestmentfunds.org </a:t>
            </a:r>
            <a:br>
              <a:rPr lang="en-US" sz="1400" dirty="0">
                <a:solidFill>
                  <a:prstClr val="black"/>
                </a:solidFill>
              </a:rPr>
            </a:br>
            <a:endParaRPr lang="en-US" sz="1400" dirty="0">
              <a:solidFill>
                <a:prstClr val="black"/>
              </a:solidFill>
            </a:endParaRPr>
          </a:p>
          <a:p>
            <a:pPr algn="r" defTabSz="457200"/>
            <a:r>
              <a:rPr lang="en-US" sz="1400" dirty="0">
                <a:solidFill>
                  <a:prstClr val="black"/>
                </a:solidFill>
              </a:rPr>
              <a:t>@</a:t>
            </a:r>
            <a:r>
              <a:rPr lang="en-US" sz="1400" dirty="0" err="1">
                <a:solidFill>
                  <a:prstClr val="black"/>
                </a:solidFill>
              </a:rPr>
              <a:t>CIF_Action</a:t>
            </a:r>
            <a:r>
              <a:rPr lang="en-US" sz="1400" dirty="0">
                <a:solidFill>
                  <a:prstClr val="black"/>
                </a:solidFill>
              </a:rPr>
              <a:t>   </a:t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/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>https://www.youtube.com/user/CIFaction</a:t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/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>https://www.flickr.com/photos/cifaction/sets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918" y="5010158"/>
            <a:ext cx="43338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10" y="5486639"/>
            <a:ext cx="39281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422" y="4232251"/>
            <a:ext cx="338139" cy="26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3"/>
          <p:cNvSpPr>
            <a:spLocks noGrp="1"/>
          </p:cNvSpPr>
          <p:nvPr>
            <p:ph type="ctrTitle"/>
          </p:nvPr>
        </p:nvSpPr>
        <p:spPr>
          <a:xfrm>
            <a:off x="1276788" y="3367090"/>
            <a:ext cx="7543800" cy="1924051"/>
          </a:xfrm>
        </p:spPr>
        <p:txBody>
          <a:bodyPr>
            <a:normAutofit fontScale="90000"/>
          </a:bodyPr>
          <a:lstStyle/>
          <a:p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Zhihong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Zhang</a:t>
            </a:r>
            <a:r>
              <a:rPr lang="en-US" sz="22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Ph.D.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Program Coordinator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CTF and SREP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zzhang2@worldbank.org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(202) 473-9852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6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8040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1370</TotalTime>
  <Words>149</Words>
  <Application>Microsoft Office PowerPoint</Application>
  <PresentationFormat>On-screen Show (4:3)</PresentationFormat>
  <Paragraphs>59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Calibri</vt:lpstr>
      <vt:lpstr>Calibri Light</vt:lpstr>
      <vt:lpstr>ConduitITC TT</vt:lpstr>
      <vt:lpstr>Gill Sans MT</vt:lpstr>
      <vt:lpstr>Myriad Pro</vt:lpstr>
      <vt:lpstr>Myriad Pro Semibold Cond</vt:lpstr>
      <vt:lpstr>Times New Roman</vt:lpstr>
      <vt:lpstr>Wingdings 2</vt:lpstr>
      <vt:lpstr>Office Theme</vt:lpstr>
      <vt:lpstr>Kontortema</vt:lpstr>
      <vt:lpstr>1_Kontortema</vt:lpstr>
      <vt:lpstr>CTF Semi-Annual Operational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Zhihong Zhang, Ph.D. Senior Program Coordinator CTF and SREP zzhang2@worldbank.org (202) 473-9852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Abhishek Bhaskar</dc:creator>
  <cp:lastModifiedBy>Zhihong Zhang</cp:lastModifiedBy>
  <cp:revision>151</cp:revision>
  <dcterms:created xsi:type="dcterms:W3CDTF">2016-03-29T21:56:56Z</dcterms:created>
  <dcterms:modified xsi:type="dcterms:W3CDTF">2016-06-15T23:35:18Z</dcterms:modified>
</cp:coreProperties>
</file>