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86" r:id="rId3"/>
    <p:sldId id="278" r:id="rId4"/>
    <p:sldId id="275" r:id="rId5"/>
    <p:sldId id="289" r:id="rId6"/>
    <p:sldId id="277" r:id="rId7"/>
    <p:sldId id="276" r:id="rId8"/>
    <p:sldId id="280" r:id="rId9"/>
    <p:sldId id="279" r:id="rId10"/>
    <p:sldId id="281" r:id="rId11"/>
    <p:sldId id="283" r:id="rId12"/>
    <p:sldId id="285" r:id="rId13"/>
  </p:sldIdLst>
  <p:sldSz cx="9144000" cy="6858000" type="screen4x3"/>
  <p:notesSz cx="6858000" cy="9144000"/>
  <p:defaultTextStyle>
    <a:defPPr>
      <a:defRPr lang="da-D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>
          <p15:clr>
            <a:srgbClr val="A4A3A4"/>
          </p15:clr>
        </p15:guide>
        <p15:guide id="2" pos="7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74B4"/>
    <a:srgbClr val="3D763E"/>
    <a:srgbClr val="F7A740"/>
    <a:srgbClr val="5CB4BE"/>
    <a:srgbClr val="85B6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59" autoAdjust="0"/>
    <p:restoredTop sz="94712" autoAdjust="0"/>
  </p:normalViewPr>
  <p:slideViewPr>
    <p:cSldViewPr snapToObjects="1">
      <p:cViewPr varScale="1">
        <p:scale>
          <a:sx n="88" d="100"/>
          <a:sy n="88" d="100"/>
        </p:scale>
        <p:origin x="1968" y="96"/>
      </p:cViewPr>
      <p:guideLst>
        <p:guide orient="horz" pos="1207"/>
        <p:guide pos="7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titel 1"/>
          <p:cNvSpPr txBox="1">
            <a:spLocks/>
          </p:cNvSpPr>
          <p:nvPr userDrawn="1"/>
        </p:nvSpPr>
        <p:spPr>
          <a:xfrm>
            <a:off x="1524000" y="615378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ea typeface="+mj-ea"/>
                <a:cs typeface="Myriad Pro"/>
              </a:rPr>
              <a:t>TITLE SLIDE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0" y="1423417"/>
            <a:ext cx="5740399" cy="301311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3"/>
          </p:nvPr>
        </p:nvSpPr>
        <p:spPr>
          <a:xfrm>
            <a:off x="5336011" y="1423417"/>
            <a:ext cx="3807989" cy="301311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0" y="4436534"/>
            <a:ext cx="6440588" cy="166793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5"/>
          </p:nvPr>
        </p:nvSpPr>
        <p:spPr>
          <a:xfrm>
            <a:off x="6119389" y="4436534"/>
            <a:ext cx="3024611" cy="166793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8" name="Pladsholder til titel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solidFill>
                  <a:srgbClr val="000000"/>
                </a:solidFill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  <p:pic>
        <p:nvPicPr>
          <p:cNvPr id="11" name="Billede 10" descr="4 logoer-lill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400" y="6290735"/>
            <a:ext cx="1600200" cy="401067"/>
          </a:xfrm>
          <a:prstGeom prst="rect">
            <a:avLst/>
          </a:prstGeom>
        </p:spPr>
      </p:pic>
      <p:pic>
        <p:nvPicPr>
          <p:cNvPr id="19" name="Billed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71870"/>
            <a:ext cx="9144000" cy="60960"/>
          </a:xfrm>
          <a:prstGeom prst="rect">
            <a:avLst/>
          </a:prstGeom>
        </p:spPr>
      </p:pic>
      <p:pic>
        <p:nvPicPr>
          <p:cNvPr id="20" name="Billede 19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lede 18" descr="Mørk blå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pic>
        <p:nvPicPr>
          <p:cNvPr id="28" name="Billede 27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pic>
        <p:nvPicPr>
          <p:cNvPr id="11" name="Billed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12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258889" y="1916113"/>
            <a:ext cx="3998912" cy="2655888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3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5435600" y="1916112"/>
            <a:ext cx="3251200" cy="2655889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4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1258888" y="4800601"/>
            <a:ext cx="7389812" cy="685799"/>
          </a:xfrm>
          <a:prstGeom prst="rect">
            <a:avLst/>
          </a:prstGeom>
        </p:spPr>
        <p:txBody>
          <a:bodyPr/>
          <a:lstStyle>
            <a:lvl1pPr marL="228600" indent="-228600"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0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1258888" y="1916113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pic>
        <p:nvPicPr>
          <p:cNvPr id="21" name="Billede 20" descr="Mørk blå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pic>
        <p:nvPicPr>
          <p:cNvPr id="22" name="Billede 21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9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E1A4567B-3BEF-4645-AE87-6CE27C75E537}" type="datetimeFigureOut">
              <a:rPr lang="da-DK" smtClean="0"/>
              <a:pPr/>
              <a:t>16-06-2016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CABC1510-E034-4B44-B467-79053A4325DA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Billede 21" descr="Grenn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pic>
        <p:nvPicPr>
          <p:cNvPr id="10" name="Billed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11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258889" y="1916113"/>
            <a:ext cx="3998912" cy="2655888"/>
          </a:xfrm>
          <a:prstGeom prst="rect">
            <a:avLst/>
          </a:prstGeom>
        </p:spPr>
        <p:txBody>
          <a:bodyPr/>
          <a:lstStyle>
            <a:lvl1pPr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2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5435600" y="1916112"/>
            <a:ext cx="3251200" cy="2655889"/>
          </a:xfrm>
          <a:prstGeom prst="rect">
            <a:avLst/>
          </a:prstGeom>
        </p:spPr>
        <p:txBody>
          <a:bodyPr/>
          <a:lstStyle>
            <a:lvl1pPr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3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1258888" y="4800601"/>
            <a:ext cx="7389812" cy="685799"/>
          </a:xfrm>
          <a:prstGeom prst="rect">
            <a:avLst/>
          </a:prstGeom>
        </p:spPr>
        <p:txBody>
          <a:bodyPr/>
          <a:lstStyle>
            <a:lvl1pPr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4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Grenn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10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1258888" y="1916832"/>
            <a:ext cx="3998912" cy="2655169"/>
          </a:xfrm>
          <a:prstGeom prst="rect">
            <a:avLst/>
          </a:prstGeo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 sz="1600" b="0" i="0" baseline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1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5435600" y="1916832"/>
            <a:ext cx="3251200" cy="2655170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3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1258888" y="4800601"/>
            <a:ext cx="7389812" cy="685799"/>
          </a:xfrm>
          <a:prstGeom prst="rect">
            <a:avLst/>
          </a:prstGeo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 sz="1200" b="0" i="0" baseline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ekst 3"/>
          <p:cNvSpPr>
            <a:spLocks noGrp="1"/>
          </p:cNvSpPr>
          <p:nvPr>
            <p:ph type="body" sz="half" idx="13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 marL="228600" indent="-228600"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pic>
        <p:nvPicPr>
          <p:cNvPr id="16" name="Billede 15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18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pic>
        <p:nvPicPr>
          <p:cNvPr id="3" name="Billed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7" y="6111397"/>
            <a:ext cx="9143333" cy="60956"/>
          </a:xfrm>
          <a:prstGeom prst="rect">
            <a:avLst/>
          </a:prstGeom>
        </p:spPr>
      </p:pic>
      <p:pic>
        <p:nvPicPr>
          <p:cNvPr id="4" name="Billede 3" descr="Grenn top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pic>
        <p:nvPicPr>
          <p:cNvPr id="6" name="Billede 5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83568" y="1875800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8" name="Pladsholder til titel 1"/>
          <p:cNvSpPr txBox="1">
            <a:spLocks/>
          </p:cNvSpPr>
          <p:nvPr userDrawn="1"/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0" i="0" kern="1200" spc="0">
                <a:solidFill>
                  <a:schemeClr val="bg1"/>
                </a:solidFill>
                <a:latin typeface="+mn-lt"/>
                <a:ea typeface="+mj-ea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led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14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1258889" y="1916113"/>
            <a:ext cx="3960812" cy="2655888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5435600" y="1916112"/>
            <a:ext cx="3251200" cy="2655889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7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1258888" y="4800601"/>
            <a:ext cx="7351712" cy="685799"/>
          </a:xfrm>
          <a:prstGeom prst="rect">
            <a:avLst/>
          </a:prstGeom>
        </p:spPr>
        <p:txBody>
          <a:bodyPr/>
          <a:lstStyle>
            <a:lvl1pPr marL="228600" indent="-228600"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8" name="Pladsholder til tekst 3"/>
          <p:cNvSpPr>
            <a:spLocks noGrp="1"/>
          </p:cNvSpPr>
          <p:nvPr>
            <p:ph type="body" sz="half" idx="13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 marL="228600" indent="-228600"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pic>
        <p:nvPicPr>
          <p:cNvPr id="20" name="Billede 19" descr="blåtop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sp>
        <p:nvSpPr>
          <p:cNvPr id="12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  <p:pic>
        <p:nvPicPr>
          <p:cNvPr id="21" name="Billede 20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lede 7" descr="blå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1258888" y="1916113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7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  <p:pic>
        <p:nvPicPr>
          <p:cNvPr id="12" name="Billede 11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6" name="Pladsholder til tekst 3"/>
          <p:cNvSpPr>
            <a:spLocks noGrp="1"/>
          </p:cNvSpPr>
          <p:nvPr userDrawn="1">
            <p:ph type="body" sz="half" idx="2"/>
          </p:nvPr>
        </p:nvSpPr>
        <p:spPr>
          <a:xfrm>
            <a:off x="1258889" y="1916113"/>
            <a:ext cx="3998912" cy="2655888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7" name="Pladsholder til tekst 3"/>
          <p:cNvSpPr>
            <a:spLocks noGrp="1"/>
          </p:cNvSpPr>
          <p:nvPr userDrawn="1">
            <p:ph type="body" sz="half" idx="10"/>
          </p:nvPr>
        </p:nvSpPr>
        <p:spPr>
          <a:xfrm>
            <a:off x="5435600" y="1916112"/>
            <a:ext cx="3251200" cy="2655889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9" name="Pladsholder til tekst 3"/>
          <p:cNvSpPr>
            <a:spLocks noGrp="1"/>
          </p:cNvSpPr>
          <p:nvPr userDrawn="1">
            <p:ph type="body" sz="half" idx="11"/>
          </p:nvPr>
        </p:nvSpPr>
        <p:spPr>
          <a:xfrm>
            <a:off x="1258888" y="4800601"/>
            <a:ext cx="7389812" cy="685799"/>
          </a:xfrm>
          <a:prstGeom prst="rect">
            <a:avLst/>
          </a:prstGeom>
        </p:spPr>
        <p:txBody>
          <a:bodyPr/>
          <a:lstStyle>
            <a:lvl1pPr marL="228600" indent="-228600"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0" name="Pladsholder til tekst 3"/>
          <p:cNvSpPr>
            <a:spLocks noGrp="1"/>
          </p:cNvSpPr>
          <p:nvPr userDrawn="1">
            <p:ph type="body" sz="half" idx="12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 marL="228600" indent="-228600"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pic>
        <p:nvPicPr>
          <p:cNvPr id="14" name="Billede 13" descr="Gultop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pic>
        <p:nvPicPr>
          <p:cNvPr id="15" name="Billede 14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20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1258888" y="1916114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pic>
        <p:nvPicPr>
          <p:cNvPr id="12" name="Billede 11" descr="Gul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pic>
        <p:nvPicPr>
          <p:cNvPr id="13" name="Billede 12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7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Billede 28" descr="Mørk grøn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pic>
        <p:nvPicPr>
          <p:cNvPr id="30" name="Billede 29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pic>
        <p:nvPicPr>
          <p:cNvPr id="11" name="Billed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197525"/>
            <a:ext cx="9144001" cy="90715"/>
          </a:xfrm>
          <a:prstGeom prst="rect">
            <a:avLst/>
          </a:prstGeom>
        </p:spPr>
      </p:pic>
      <p:sp>
        <p:nvSpPr>
          <p:cNvPr id="12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755576" y="1916112"/>
            <a:ext cx="3998912" cy="2655888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3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4983914" y="1928023"/>
            <a:ext cx="3251200" cy="2655889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4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756021" y="4800601"/>
            <a:ext cx="7389812" cy="685799"/>
          </a:xfrm>
          <a:prstGeom prst="rect">
            <a:avLst/>
          </a:prstGeom>
        </p:spPr>
        <p:txBody>
          <a:bodyPr/>
          <a:lstStyle>
            <a:lvl1pPr marL="228600" indent="-228600"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756021" y="5676901"/>
            <a:ext cx="7389812" cy="400050"/>
          </a:xfrm>
          <a:prstGeom prst="rect">
            <a:avLst/>
          </a:prstGeom>
        </p:spPr>
        <p:txBody>
          <a:bodyPr/>
          <a:lstStyle>
            <a:lvl1pPr marL="228600" indent="-228600"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7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lede 14" descr="Mørk grøn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547180" y="1904887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pic>
        <p:nvPicPr>
          <p:cNvPr id="19" name="Billede 18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6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4" r:id="rId3"/>
    <p:sldLayoutId id="2147483660" r:id="rId4"/>
    <p:sldLayoutId id="2147483665" r:id="rId5"/>
    <p:sldLayoutId id="2147483662" r:id="rId6"/>
    <p:sldLayoutId id="2147483663" r:id="rId7"/>
    <p:sldLayoutId id="2147483653" r:id="rId8"/>
    <p:sldLayoutId id="2147483661" r:id="rId9"/>
    <p:sldLayoutId id="2147483655" r:id="rId10"/>
    <p:sldLayoutId id="2147483654" r:id="rId11"/>
    <p:sldLayoutId id="2147483656" r:id="rId12"/>
    <p:sldLayoutId id="2147483650" r:id="rId1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300" b="1" i="0" kern="1200" spc="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5"/>
          <p:cNvSpPr>
            <a:spLocks noGrp="1"/>
          </p:cNvSpPr>
          <p:nvPr>
            <p:ph type="title"/>
          </p:nvPr>
        </p:nvSpPr>
        <p:spPr>
          <a:xfrm>
            <a:off x="567267" y="609600"/>
            <a:ext cx="8119533" cy="808038"/>
          </a:xfrm>
        </p:spPr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FIP Semi-Annual Report</a:t>
            </a:r>
            <a:endParaRPr lang="da-DK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itel 5"/>
          <p:cNvSpPr txBox="1">
            <a:spLocks/>
          </p:cNvSpPr>
          <p:nvPr/>
        </p:nvSpPr>
        <p:spPr>
          <a:xfrm>
            <a:off x="567267" y="5867400"/>
            <a:ext cx="7162800" cy="1176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z="12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Myriad Pro"/>
              </a:rPr>
              <a:t>DATE</a:t>
            </a:r>
            <a:r>
              <a:rPr lang="da-DK" sz="1200" b="1" baseline="30000" dirty="0" smtClean="0">
                <a:latin typeface="+mn-lt"/>
                <a:cs typeface="Myriad Pro"/>
              </a:rPr>
              <a:t>	June 16, 2016</a:t>
            </a:r>
          </a:p>
          <a:p>
            <a:r>
              <a:rPr lang="da-DK" sz="1200" b="1" baseline="30000" dirty="0" smtClean="0">
                <a:solidFill>
                  <a:srgbClr val="7F7F7F"/>
                </a:solidFill>
                <a:latin typeface="+mn-lt"/>
                <a:cs typeface="Myriad Pro"/>
              </a:rPr>
              <a:t>PLACE </a:t>
            </a:r>
            <a:r>
              <a:rPr lang="da-DK" sz="1200" b="1" baseline="30000" dirty="0">
                <a:latin typeface="+mn-lt"/>
                <a:cs typeface="Myriad Pro"/>
              </a:rPr>
              <a:t>	</a:t>
            </a:r>
            <a:r>
              <a:rPr lang="da-DK" sz="1200" b="1" baseline="30000" dirty="0" smtClean="0">
                <a:latin typeface="+mn-lt"/>
                <a:cs typeface="Myriad Pro"/>
              </a:rPr>
              <a:t>Oaxaca, Mexico</a:t>
            </a:r>
          </a:p>
          <a:p>
            <a:r>
              <a:rPr lang="da-DK" sz="1200" b="1" baseline="30000" dirty="0" smtClean="0">
                <a:solidFill>
                  <a:srgbClr val="7F7F7F"/>
                </a:solidFill>
                <a:latin typeface="+mn-lt"/>
                <a:cs typeface="Myriad Pro"/>
              </a:rPr>
              <a:t>VENUE </a:t>
            </a:r>
            <a:r>
              <a:rPr lang="da-DK" sz="1200" b="1" baseline="30000" dirty="0">
                <a:latin typeface="+mn-lt"/>
                <a:cs typeface="Myriad Pro"/>
              </a:rPr>
              <a:t>	</a:t>
            </a:r>
            <a:r>
              <a:rPr lang="da-DK" sz="1200" b="1" baseline="30000" dirty="0" smtClean="0">
                <a:cs typeface="Myriad Pro"/>
              </a:rPr>
              <a:t>Meeting of the FIP Sub-Committee</a:t>
            </a:r>
            <a:r>
              <a:rPr lang="da-DK" sz="1200" b="1" dirty="0" smtClean="0">
                <a:cs typeface="Myriad Pro"/>
              </a:rPr>
              <a:t> </a:t>
            </a:r>
            <a:endParaRPr lang="da-DK" sz="1200" b="1" baseline="30000" dirty="0">
              <a:cs typeface="Myriad Pro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36"/>
          <a:stretch/>
        </p:blipFill>
        <p:spPr bwMode="auto">
          <a:xfrm>
            <a:off x="0" y="1700808"/>
            <a:ext cx="3347864" cy="2366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76" y="4067691"/>
            <a:ext cx="2627959" cy="1988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2"/>
          <a:stretch/>
        </p:blipFill>
        <p:spPr bwMode="auto">
          <a:xfrm>
            <a:off x="2630603" y="4067690"/>
            <a:ext cx="2683469" cy="198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1700808"/>
            <a:ext cx="3768934" cy="2366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2" descr="https://www.ethz.ch/en/news-and-events/eth-news/news/2013/12/who-will-be-the-future-farmers/_jcr_content/news_content/textimage/image.imageformat.lightbox.1190933381.p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"/>
          <a:stretch/>
        </p:blipFill>
        <p:spPr bwMode="auto">
          <a:xfrm>
            <a:off x="5292080" y="4067692"/>
            <a:ext cx="2160240" cy="198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5299" y="1700807"/>
            <a:ext cx="2558701" cy="237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2320" y="4067692"/>
            <a:ext cx="1728192" cy="19791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47180" y="5157193"/>
            <a:ext cx="7885112" cy="122413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Actual disbursements continue upward trend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Disbursement rates remain low totaling USD 36.1 million, 12% of MDB approved funding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Pattern reflects relative immaturity of program and rates expected to pick up as portfolio moves through project cycle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Disbursements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948" y="1556792"/>
            <a:ext cx="4727575" cy="3308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860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" t="18222" r="-110" b="-8999"/>
          <a:stretch/>
        </p:blipFill>
        <p:spPr>
          <a:xfrm>
            <a:off x="279901" y="1641884"/>
            <a:ext cx="8442684" cy="358731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33737" y="5013176"/>
            <a:ext cx="7885112" cy="14555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$80 million allocated for 14 FIP countries and a Global Learning and Knowledge Exchange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Brazil and Peru DGM launched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Global DGM effective June 2015, first Global Steering Committee held in Bali July 2015, outreach events at Paris COP</a:t>
            </a:r>
          </a:p>
          <a:p>
            <a:pPr marL="0" indent="0"/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0" y="600342"/>
            <a:ext cx="7162800" cy="808038"/>
          </a:xfrm>
        </p:spPr>
        <p:txBody>
          <a:bodyPr/>
          <a:lstStyle/>
          <a:p>
            <a:r>
              <a:rPr lang="en-US" dirty="0" smtClean="0"/>
              <a:t>Dedicated Grant Mechanism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46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47180" y="1904886"/>
            <a:ext cx="3664780" cy="447644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Project performance </a:t>
            </a:r>
            <a:r>
              <a:rPr lang="en-US" sz="2400" dirty="0" smtClean="0"/>
              <a:t>on gender had </a:t>
            </a:r>
            <a:r>
              <a:rPr lang="en-US" sz="2400" dirty="0"/>
              <a:t>improved </a:t>
            </a: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Review of three scorecard indicators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Sector-specific analysis 67% (cf. SCF average 85%)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Gender-disaggregated indicators 50% (cf. SCF average 71%)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Women-specific activities 67% (cf. SCF average 77%)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and M&amp;R in the FIP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60032" y="1988840"/>
            <a:ext cx="3907954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M&amp;R scoring workshops planned for Ghana, Brazil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GHG methodologies workshop 2016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FIP </a:t>
            </a:r>
            <a:r>
              <a:rPr lang="en-US" sz="2400" dirty="0"/>
              <a:t>M&amp;R Toolkit revised to include gender-disaggregated results for all relevant indicators</a:t>
            </a:r>
          </a:p>
        </p:txBody>
      </p:sp>
    </p:spTree>
    <p:extLst>
      <p:ext uri="{BB962C8B-B14F-4D97-AF65-F5344CB8AC3E}">
        <p14:creationId xmlns:p14="http://schemas.microsoft.com/office/powerpoint/2010/main" val="283468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47180" y="1904886"/>
            <a:ext cx="7885112" cy="454844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Global interest in forests with Paris Agreement, INDCs, SDGs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Challenge of how these can be implemented and role for FIP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New </a:t>
            </a:r>
            <a:r>
              <a:rPr lang="en-US" sz="2800" dirty="0"/>
              <a:t>chapter for </a:t>
            </a:r>
            <a:r>
              <a:rPr lang="en-US" sz="2800" dirty="0" smtClean="0"/>
              <a:t>FIP: working with 8 original, 6 </a:t>
            </a:r>
            <a:r>
              <a:rPr lang="en-US" sz="2800" dirty="0"/>
              <a:t>new and 9 additional FIP </a:t>
            </a:r>
            <a:r>
              <a:rPr lang="en-US" sz="2800" dirty="0" smtClean="0"/>
              <a:t>countries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Resource availability within FIP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</a:t>
            </a:r>
            <a:r>
              <a:rPr lang="en-US" sz="2800" dirty="0" smtClean="0"/>
              <a:t>ortfolio trends and disbursements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DGM progress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25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72332" y="5301208"/>
            <a:ext cx="7885112" cy="136815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FIP at important point in its development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 smtClean="0"/>
              <a:t>8 Pilot Countries IPs approved, under implementation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 smtClean="0"/>
              <a:t>6 New Pilot Countries, IPs under development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 smtClean="0"/>
              <a:t>9 Additional Countries, IPs under development (without investment funds)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Evolving architecture with Paris Agreement, INDCs and SDGs, and GCF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FIP Pilot Countries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17638"/>
            <a:ext cx="7668344" cy="383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0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and Additional Country Updates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262548"/>
              </p:ext>
            </p:extLst>
          </p:nvPr>
        </p:nvGraphicFramePr>
        <p:xfrm>
          <a:off x="1594485" y="1898174"/>
          <a:ext cx="5955030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5830"/>
                <a:gridCol w="1039495"/>
                <a:gridCol w="724158"/>
                <a:gridCol w="648072"/>
                <a:gridCol w="648072"/>
                <a:gridCol w="1969403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Country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MDBs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Dialogue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Scoping Mission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Joint Mission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Notes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Congo Rep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AfDB, IBRD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Cote d’Ivoire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AfDB, IBRD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IP submitted for SC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Ecuador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IDB, IBRD,</a:t>
                      </a:r>
                      <a:r>
                        <a:rPr lang="en-US" sz="1100" baseline="0" dirty="0" smtClean="0">
                          <a:effectLst/>
                        </a:rPr>
                        <a:t> IFC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Guatemala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IDB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Mozambique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AfDB</a:t>
                      </a:r>
                      <a:r>
                        <a:rPr lang="en-US" sz="1100" dirty="0">
                          <a:effectLst/>
                        </a:rPr>
                        <a:t>, IBRD, IFC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IP submitted for SC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Nepal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IBRD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Bangladesh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ADB, IBRD, IFC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Cambodia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ADB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Cameroon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AfDB, IBRD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Guyana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Honduras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IDB, IBRD, IFC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Joint PPCR/FIP scoping mission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Rwanda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AfDB, IBRD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Joint PPCR/FIP scoping mission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Tunisia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AfDB, IBRD, EBRD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Uganda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AfDB, IBRD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Joint PPCR/FIP scoping mission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Zambia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AfDB, IBRD, IFC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347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67886954"/>
              </p:ext>
            </p:extLst>
          </p:nvPr>
        </p:nvGraphicFramePr>
        <p:xfrm>
          <a:off x="542818" y="3356992"/>
          <a:ext cx="7989621" cy="2285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1710"/>
                <a:gridCol w="2087911"/>
              </a:tblGrid>
              <a:tr h="3840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USD Million</a:t>
                      </a:r>
                      <a:endParaRPr lang="en-US" dirty="0"/>
                    </a:p>
                  </a:txBody>
                  <a:tcPr/>
                </a:tc>
              </a:tr>
              <a:tr h="384043">
                <a:tc>
                  <a:txBody>
                    <a:bodyPr/>
                    <a:lstStyle/>
                    <a:p>
                      <a:r>
                        <a:rPr lang="en-US" dirty="0" smtClean="0"/>
                        <a:t>Unrestricted Fund Balance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343.7</a:t>
                      </a:r>
                      <a:endParaRPr lang="en-US" dirty="0"/>
                    </a:p>
                  </a:txBody>
                  <a:tcPr/>
                </a:tc>
              </a:tr>
              <a:tr h="384043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Anticipated Commitments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393.0</a:t>
                      </a:r>
                      <a:endParaRPr lang="en-US" dirty="0"/>
                    </a:p>
                  </a:txBody>
                  <a:tcPr/>
                </a:tc>
              </a:tr>
              <a:tr h="384043"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 Resources (Balance – Commitments)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(49.3)</a:t>
                      </a:r>
                      <a:endParaRPr lang="en-US" dirty="0"/>
                    </a:p>
                  </a:txBody>
                  <a:tcPr/>
                </a:tc>
              </a:tr>
              <a:tr h="384043">
                <a:tc>
                  <a:txBody>
                    <a:bodyPr/>
                    <a:lstStyle/>
                    <a:p>
                      <a:r>
                        <a:rPr lang="en-US" dirty="0" smtClean="0"/>
                        <a:t>Potential</a:t>
                      </a:r>
                      <a:r>
                        <a:rPr lang="en-US" baseline="0" dirty="0" smtClean="0"/>
                        <a:t> Future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56.9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Potential Available Resources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u="dbl" baseline="0" dirty="0" smtClean="0"/>
                        <a:t>7.6</a:t>
                      </a:r>
                      <a:endParaRPr lang="en-US" b="1" u="dbl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r>
              <a:rPr lang="en-US" dirty="0" err="1" smtClean="0"/>
              <a:t>Availablity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7585" y="2060848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Addendum to update resource availability schedule and project approvals as of May 31, 2016, extract: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7713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FIP Overview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079093"/>
              </p:ext>
            </p:extLst>
          </p:nvPr>
        </p:nvGraphicFramePr>
        <p:xfrm>
          <a:off x="755577" y="2060848"/>
          <a:ext cx="8064895" cy="1771451"/>
        </p:xfrm>
        <a:graphic>
          <a:graphicData uri="http://schemas.openxmlformats.org/drawingml/2006/table">
            <a:tbl>
              <a:tblPr firstRow="1" firstCol="1" bandRow="1"/>
              <a:tblGrid>
                <a:gridCol w="1174499"/>
                <a:gridCol w="782999"/>
                <a:gridCol w="754196"/>
                <a:gridCol w="896741"/>
                <a:gridCol w="1115560"/>
                <a:gridCol w="1115560"/>
                <a:gridCol w="785180"/>
                <a:gridCol w="1440160"/>
              </a:tblGrid>
              <a:tr h="337600">
                <a:tc rowSpan="2"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Endorsed Indicative Allocation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Approved funding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Disbursement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</a:tr>
              <a:tr h="2411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DGM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PSSA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Committee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1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FIP Funding  (in USD 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555.2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455.0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80.0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20.3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325.1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291.8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</a:t>
                      </a:r>
                      <a:endParaRPr lang="en-US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36.1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3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projects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47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27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16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 4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22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18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</a:t>
                      </a:r>
                      <a:endParaRPr lang="en-US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14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71600" y="1691516"/>
            <a:ext cx="261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FIP Portfolio (USD million)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66246" y="4653136"/>
            <a:ext cx="6264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</a:t>
            </a:r>
            <a:r>
              <a:rPr lang="en-US" dirty="0"/>
              <a:t>December 31, </a:t>
            </a:r>
            <a:r>
              <a:rPr lang="en-US" dirty="0" smtClean="0"/>
              <a:t>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USD 555.2 has been endorsed by the FIP Sub-Committee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8 endorsed Investment Plans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DGM first and second tranches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Private Sector Set Aside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1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652120" y="2060848"/>
            <a:ext cx="2924188" cy="428720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Cumulative funding approvals have risen steadily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By December 31, 2015 59% of currently endorsed funding was approved by the Sub-Committee and 53% approved by MDBs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12 projects projected to be submitted for Sub-Committee approval by end of FY17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Pipeline tracking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in Funding Approvals by FY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5256584" cy="3564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130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32285" y="5229200"/>
            <a:ext cx="7885112" cy="122413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Projected co-financing for endorsed portfolio USD 970.5 million (ratio of 1:1.75)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Heavily influenced by Mexico FCCP with co-finance of USD 683 million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Portfolio co-finance without Mexico FCCP is USD 287.4 million (ratio of 1:0.56)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Main sources MDBs and Governments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Co-financing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266692"/>
            <a:ext cx="2583180" cy="271907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663" y="2260977"/>
            <a:ext cx="2588895" cy="272478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151614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Indicative FIP Co-Financing Breakdown by Source on Approved Projects</a:t>
            </a:r>
            <a:br>
              <a:rPr lang="en-US" dirty="0"/>
            </a:br>
            <a:r>
              <a:rPr lang="en-US" dirty="0"/>
              <a:t>a) with the Mexico project; and b) without the Mexico project</a:t>
            </a:r>
          </a:p>
        </p:txBody>
      </p:sp>
    </p:spTree>
    <p:extLst>
      <p:ext uri="{BB962C8B-B14F-4D97-AF65-F5344CB8AC3E}">
        <p14:creationId xmlns:p14="http://schemas.microsoft.com/office/powerpoint/2010/main" val="298223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47180" y="5157191"/>
            <a:ext cx="8139620" cy="90218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46% of FIP funds focus on capacity building activities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Reflects long term position of sector in many countries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Foundational elements </a:t>
            </a:r>
            <a:r>
              <a:rPr lang="en-US" sz="2000" dirty="0"/>
              <a:t>essential </a:t>
            </a:r>
            <a:r>
              <a:rPr lang="en-US" sz="2000" dirty="0" smtClean="0"/>
              <a:t>for lasting transformational change e.g. inter-ministerial dialogue, stakeholder engagement, policy and regulatory reform etc.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 by Thematic Focus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628800"/>
            <a:ext cx="5629275" cy="32213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489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669</Words>
  <Application>Microsoft Office PowerPoint</Application>
  <PresentationFormat>On-screen Show (4:3)</PresentationFormat>
  <Paragraphs>193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ConduitITC TT</vt:lpstr>
      <vt:lpstr>Myriad Pro</vt:lpstr>
      <vt:lpstr>Myriad Pro Semibold Cond</vt:lpstr>
      <vt:lpstr>Times New Roman</vt:lpstr>
      <vt:lpstr>Wingdings 2</vt:lpstr>
      <vt:lpstr>Kontortema</vt:lpstr>
      <vt:lpstr>FIP Semi-Annual Report</vt:lpstr>
      <vt:lpstr>Strategic Issues</vt:lpstr>
      <vt:lpstr>FIP Pilot Countries</vt:lpstr>
      <vt:lpstr>New and Additional Country Updates</vt:lpstr>
      <vt:lpstr>Resources Availablity </vt:lpstr>
      <vt:lpstr>FIP Overview</vt:lpstr>
      <vt:lpstr>Trends in Funding Approvals by FY</vt:lpstr>
      <vt:lpstr>Co-financing</vt:lpstr>
      <vt:lpstr>Portfolio by Thematic Focus</vt:lpstr>
      <vt:lpstr>Disbursements</vt:lpstr>
      <vt:lpstr>Dedicated Grant Mechanism</vt:lpstr>
      <vt:lpstr>Gender and M&amp;R in the FIP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Pia</dc:creator>
  <cp:lastModifiedBy>Ian Munro Gray</cp:lastModifiedBy>
  <cp:revision>101</cp:revision>
  <dcterms:created xsi:type="dcterms:W3CDTF">2015-10-23T14:37:48Z</dcterms:created>
  <dcterms:modified xsi:type="dcterms:W3CDTF">2016-06-16T15:22:50Z</dcterms:modified>
</cp:coreProperties>
</file>