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sldIdLst>
    <p:sldId id="258" r:id="rId2"/>
    <p:sldId id="286" r:id="rId3"/>
    <p:sldId id="292" r:id="rId4"/>
    <p:sldId id="278" r:id="rId5"/>
    <p:sldId id="277" r:id="rId6"/>
    <p:sldId id="291" r:id="rId7"/>
    <p:sldId id="295" r:id="rId8"/>
    <p:sldId id="293" r:id="rId9"/>
    <p:sldId id="289" r:id="rId10"/>
    <p:sldId id="290" r:id="rId11"/>
    <p:sldId id="294" r:id="rId12"/>
    <p:sldId id="296" r:id="rId13"/>
  </p:sldIdLst>
  <p:sldSz cx="9144000" cy="6858000" type="screen4x3"/>
  <p:notesSz cx="6858000" cy="9144000"/>
  <p:defaultTextStyle>
    <a:defPPr>
      <a:defRPr lang="da-DK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07" userDrawn="1">
          <p15:clr>
            <a:srgbClr val="A4A3A4"/>
          </p15:clr>
        </p15:guide>
        <p15:guide id="2" pos="7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fael Ben" initials="RB" lastIdx="1" clrIdx="0">
    <p:extLst>
      <p:ext uri="{19B8F6BF-5375-455C-9EA6-DF929625EA0E}">
        <p15:presenceInfo xmlns:p15="http://schemas.microsoft.com/office/powerpoint/2012/main" userId="S-1-5-21-88094858-919529-1617787245-42708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74B4"/>
    <a:srgbClr val="3D763E"/>
    <a:srgbClr val="F7A740"/>
    <a:srgbClr val="5CB4BE"/>
    <a:srgbClr val="85B6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90" autoAdjust="0"/>
    <p:restoredTop sz="94712" autoAdjust="0"/>
  </p:normalViewPr>
  <p:slideViewPr>
    <p:cSldViewPr snapToObjects="1">
      <p:cViewPr varScale="1">
        <p:scale>
          <a:sx n="110" d="100"/>
          <a:sy n="110" d="100"/>
        </p:scale>
        <p:origin x="1890" y="78"/>
      </p:cViewPr>
      <p:guideLst>
        <p:guide orient="horz" pos="1207"/>
        <p:guide pos="79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1"/>
          <c:order val="1"/>
          <c:tx>
            <c:strRef>
              <c:f>'SREP (charts)'!$D$5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1F497D">
                  <a:lumMod val="40000"/>
                  <a:lumOff val="60000"/>
                </a:srgbClr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70C0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3274B4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Africa</a:t>
                    </a:r>
                  </a:p>
                  <a:p>
                    <a:fld id="{B2C1A4F9-39C3-478D-806A-A7656B286BE8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Asia</a:t>
                    </a:r>
                    <a:br>
                      <a:rPr lang="en-US"/>
                    </a:br>
                    <a:fld id="{00BCC6BD-C9EC-4CB1-ACD3-B48B3BA157AB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layout>
                <c:manualLayout>
                  <c:x val="0.12590139557143223"/>
                  <c:y val="0.12276760915453838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ECA</a:t>
                    </a:r>
                    <a:br>
                      <a:rPr lang="en-US"/>
                    </a:br>
                    <a:fld id="{0E110C4E-D0E2-4245-A5EF-D770010F6715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LAC</a:t>
                    </a:r>
                    <a:br>
                      <a:rPr lang="en-US"/>
                    </a:br>
                    <a:fld id="{3AE61014-9E2F-454D-A2DA-6B9439B10881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delete val="1"/>
              <c:extLst xmlns:c15="http://schemas.microsoft.com/office/drawing/2012/chart">
                <c:ext xmlns:c15="http://schemas.microsoft.com/office/drawing/2012/chart" uri="{CE6537A1-D6FC-4f65-9D91-7224C49458BB}"/>
              </c:extLst>
            </c:dLbl>
            <c:dLbl>
              <c:idx val="5"/>
              <c:layout>
                <c:manualLayout>
                  <c:x val="-0.21244371150781419"/>
                  <c:y val="6.1804243362041558E-2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Global</a:t>
                    </a:r>
                    <a:br>
                      <a:rPr lang="en-US"/>
                    </a:br>
                    <a:fld id="{E3CD45F7-F821-4CB5-86F7-7E2AF74AAD1D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'SREP (charts)'!$B$6:$B$10</c:f>
              <c:strCache>
                <c:ptCount val="5"/>
                <c:pt idx="0">
                  <c:v>AFRICA</c:v>
                </c:pt>
                <c:pt idx="1">
                  <c:v>ASIA</c:v>
                </c:pt>
                <c:pt idx="2">
                  <c:v>ECA</c:v>
                </c:pt>
                <c:pt idx="3">
                  <c:v>LAC</c:v>
                </c:pt>
                <c:pt idx="4">
                  <c:v>Middle East</c:v>
                </c:pt>
              </c:strCache>
            </c:strRef>
          </c:cat>
          <c:val>
            <c:numRef>
              <c:f>'SREP (charts)'!$D$6:$D$10</c:f>
              <c:numCache>
                <c:formatCode>0.0%</c:formatCode>
                <c:ptCount val="5"/>
                <c:pt idx="0">
                  <c:v>0.54371955561566332</c:v>
                </c:pt>
                <c:pt idx="1">
                  <c:v>0.2742649810866063</c:v>
                </c:pt>
                <c:pt idx="2">
                  <c:v>4.0514011842422357E-2</c:v>
                </c:pt>
                <c:pt idx="3">
                  <c:v>0.14017255440845802</c:v>
                </c:pt>
                <c:pt idx="4">
                  <c:v>1.3288970468498509E-3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'SREP (charts)'!$C$5</c15:sqref>
                        </c15:formulaRef>
                      </c:ext>
                    </c:extLst>
                    <c:strCache>
                      <c:ptCount val="1"/>
                      <c:pt idx="0">
                        <c:v>Approved funding</c:v>
                      </c:pt>
                    </c:strCache>
                  </c:strRef>
                </c:tx>
                <c:spPr>
                  <a:solidFill>
                    <a:schemeClr val="accent1"/>
                  </a:solidFill>
                  <a:ln>
                    <a:solidFill>
                      <a:schemeClr val="bg1"/>
                    </a:solidFill>
                  </a:ln>
                </c:spPr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1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2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4"/>
                  <c:bubble3D val="0"/>
                  <c:spPr>
                    <a:solidFill>
                      <a:schemeClr val="accent5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Pt>
                  <c:idx val="5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bg1"/>
                      </a:solidFill>
                    </a:ln>
                    <a:effectLst/>
                  </c:spPr>
                </c:dPt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900" b="0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+mn-lt"/>
                          <a:ea typeface="+mn-ea"/>
                          <a:cs typeface="+mn-cs"/>
                        </a:defRPr>
                      </a:pPr>
                      <a:endParaRPr lang="en-US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1"/>
                  <c:leaderLines>
                    <c:spPr>
                      <a:ln w="9525" cap="flat" cmpd="sng" algn="ctr">
                        <a:solidFill>
                          <a:schemeClr val="tx1">
                            <a:lumMod val="35000"/>
                            <a:lumOff val="65000"/>
                          </a:schemeClr>
                        </a:solidFill>
                        <a:round/>
                      </a:ln>
                      <a:effectLst/>
                    </c:spPr>
                  </c:leaderLines>
                  <c:extLst>
                    <c:ext uri="{CE6537A1-D6FC-4f65-9D91-7224C49458BB}"/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'SREP (charts)'!$B$6:$B$10</c15:sqref>
                        </c15:formulaRef>
                      </c:ext>
                    </c:extLst>
                    <c:strCache>
                      <c:ptCount val="5"/>
                      <c:pt idx="0">
                        <c:v>AFRICA</c:v>
                      </c:pt>
                      <c:pt idx="1">
                        <c:v>ASIA</c:v>
                      </c:pt>
                      <c:pt idx="2">
                        <c:v>ECA</c:v>
                      </c:pt>
                      <c:pt idx="3">
                        <c:v>LAC</c:v>
                      </c:pt>
                      <c:pt idx="4">
                        <c:v>Middle East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'SREP (charts)'!$C$6:$C$10</c15:sqref>
                        </c15:formulaRef>
                      </c:ext>
                    </c:extLst>
                    <c:numCache>
                      <c:formatCode>_(* #,##0.0_);_(* \(#,##0.0\);_(* "-"??_);_(@_)</c:formatCode>
                      <c:ptCount val="5"/>
                      <c:pt idx="0">
                        <c:v>122.7453</c:v>
                      </c:pt>
                      <c:pt idx="1">
                        <c:v>61.91562734</c:v>
                      </c:pt>
                      <c:pt idx="2">
                        <c:v>9.1460836500000013</c:v>
                      </c:pt>
                      <c:pt idx="3">
                        <c:v>31.644111500000001</c:v>
                      </c:pt>
                      <c:pt idx="4">
                        <c:v>0.3</c:v>
                      </c:pt>
                    </c:numCache>
                  </c:numRef>
                </c:val>
                <c:extLst/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1"/>
          <c:order val="1"/>
          <c:tx>
            <c:strRef>
              <c:f>'SREP (charts)'!$D$37</c:f>
              <c:strCache>
                <c:ptCount val="1"/>
                <c:pt idx="0">
                  <c:v>Share</c:v>
                </c:pt>
              </c:strCache>
            </c:strRef>
          </c:tx>
          <c:spPr>
            <a:solidFill>
              <a:schemeClr val="accent1"/>
            </a:solidFill>
            <a:ln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bg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3274B4"/>
              </a:solidFill>
              <a:ln w="19050">
                <a:solidFill>
                  <a:schemeClr val="bg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67414468315781"/>
                  <c:y val="-0.311253651202515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Public</a:t>
                    </a:r>
                    <a:br>
                      <a:rPr lang="en-US"/>
                    </a:br>
                    <a:fld id="{B0BB7A31-9989-45EA-ABD4-259853A13691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/>
                      <a:t>Private</a:t>
                    </a:r>
                    <a:br>
                      <a:rPr lang="en-US"/>
                    </a:br>
                    <a:fld id="{D708C108-2106-4071-85B1-3AFB78B99CC6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'SREP (charts)'!$B$38:$B$39</c:f>
              <c:strCache>
                <c:ptCount val="2"/>
                <c:pt idx="0">
                  <c:v>Public</c:v>
                </c:pt>
                <c:pt idx="1">
                  <c:v>Private</c:v>
                </c:pt>
              </c:strCache>
            </c:strRef>
          </c:cat>
          <c:val>
            <c:numRef>
              <c:f>'SREP (charts)'!$D$38:$D$39</c:f>
              <c:numCache>
                <c:formatCode>0.0%</c:formatCode>
                <c:ptCount val="2"/>
                <c:pt idx="0">
                  <c:v>0.80993718721900898</c:v>
                </c:pt>
                <c:pt idx="1">
                  <c:v>0.19006281278099091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'SREP (charts)'!$C$37</c15:sqref>
                        </c15:formulaRef>
                      </c:ext>
                    </c:extLst>
                    <c:strCache>
                      <c:ptCount val="1"/>
                      <c:pt idx="0">
                        <c:v>Approved funding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1"/>
                  <c:bubble3D val="0"/>
                  <c:spPr>
                    <a:solidFill>
                      <a:schemeClr val="accent2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cat>
                  <c:strRef>
                    <c:extLst>
                      <c:ext uri="{02D57815-91ED-43cb-92C2-25804820EDAC}">
                        <c15:formulaRef>
                          <c15:sqref>'SREP (charts)'!$B$38:$B$39</c15:sqref>
                        </c15:formulaRef>
                      </c:ext>
                    </c:extLst>
                    <c:strCache>
                      <c:ptCount val="2"/>
                      <c:pt idx="0">
                        <c:v>Public</c:v>
                      </c:pt>
                      <c:pt idx="1">
                        <c:v>Private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'SREP (charts)'!$C$38:$C$39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2"/>
                      <c:pt idx="0">
                        <c:v>182.84422916108457</c:v>
                      </c:pt>
                      <c:pt idx="1">
                        <c:v>42.906893328915416</c:v>
                      </c:pt>
                    </c:numCache>
                  </c:numRef>
                </c:val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/>
      <c:pieChart>
        <c:varyColors val="1"/>
        <c:ser>
          <c:idx val="1"/>
          <c:order val="1"/>
          <c:tx>
            <c:strRef>
              <c:f>'SREP (charts)'!$D$65</c:f>
              <c:strCache>
                <c:ptCount val="1"/>
                <c:pt idx="0">
                  <c:v>Share</c:v>
                </c:pt>
              </c:strCache>
            </c:strRef>
          </c:tx>
          <c:dPt>
            <c:idx val="0"/>
            <c:bubble3D val="0"/>
            <c:spPr>
              <a:solidFill>
                <a:srgbClr val="3274B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1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>
                  <a:shade val="82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1">
                  <a:tint val="8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1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tint val="48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1">
                  <a:tint val="3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1">
                  <a:tint val="13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-0.1575302139146256"/>
                  <c:y val="0.15330822880946759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Mixed RE</a:t>
                    </a:r>
                    <a:br>
                      <a:rPr lang="en-US" dirty="0"/>
                    </a:br>
                    <a:fld id="{7488C0F6-0298-46BD-968B-B596956B9FD8}" type="VALUE">
                      <a:rPr lang="en-US"/>
                      <a:pPr/>
                      <a:t>[VALUE]</a:t>
                    </a:fld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-0.13674264465664432"/>
                  <c:y val="-0.20987821016609867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Geothermal</a:t>
                    </a:r>
                    <a:br>
                      <a:rPr lang="en-US"/>
                    </a:br>
                    <a:fld id="{E2D6B7A5-9D29-4988-BEAF-7108C581E783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Solar</a:t>
                    </a:r>
                    <a:br>
                      <a:rPr lang="en-US"/>
                    </a:br>
                    <a:fld id="{40E0AFEF-64B6-49A2-A5E9-89BD536E0CF7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r>
                      <a:rPr lang="en-US"/>
                      <a:t>Hydropower</a:t>
                    </a:r>
                    <a:br>
                      <a:rPr lang="en-US"/>
                    </a:br>
                    <a:fld id="{EFBE3271-3432-441A-8362-D4D034D34BA5}" type="VALUE">
                      <a:rPr lang="en-US"/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4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tx1"/>
                        </a:solidFill>
                      </a:rPr>
                      <a:t>Waste to Energy</a:t>
                    </a:r>
                    <a:br>
                      <a:rPr lang="en-US">
                        <a:solidFill>
                          <a:schemeClr val="tx1"/>
                        </a:solidFill>
                      </a:rPr>
                    </a:br>
                    <a:fld id="{3470594E-2827-4189-A7FB-48F79037C087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5"/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tx1"/>
                        </a:solidFill>
                      </a:rPr>
                      <a:t>Cookstoves</a:t>
                    </a:r>
                    <a:br>
                      <a:rPr lang="en-US">
                        <a:solidFill>
                          <a:schemeClr val="tx1"/>
                        </a:solidFill>
                      </a:rPr>
                    </a:br>
                    <a:fld id="{AACFF8DA-361A-4268-AA87-0747C963D031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0.24528709627442402"/>
                  <c:y val="1.9675925925925927E-2"/>
                </c:manualLayout>
              </c:layout>
              <c:tx>
                <c:rich>
                  <a:bodyPr/>
                  <a:lstStyle/>
                  <a:p>
                    <a:r>
                      <a:rPr lang="en-US">
                        <a:solidFill>
                          <a:schemeClr val="tx1"/>
                        </a:solidFill>
                      </a:rPr>
                      <a:t>Wind</a:t>
                    </a:r>
                    <a:br>
                      <a:rPr lang="en-US">
                        <a:solidFill>
                          <a:schemeClr val="tx1"/>
                        </a:solidFill>
                      </a:rPr>
                    </a:br>
                    <a:fld id="{60ECDCCA-8BC6-424A-91A4-D618B3D68C67}" type="VALUE">
                      <a:rPr lang="en-US">
                        <a:solidFill>
                          <a:schemeClr val="tx1"/>
                        </a:solidFill>
                      </a:rPr>
                      <a:pPr/>
                      <a:t>[VALUE]</a:t>
                    </a:fld>
                    <a:endParaRPr lang="en-US">
                      <a:solidFill>
                        <a:schemeClr val="tx1"/>
                      </a:solidFill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'SREP (charts)'!$B$66:$B$72</c:f>
              <c:strCache>
                <c:ptCount val="7"/>
                <c:pt idx="0">
                  <c:v>Mixed RE</c:v>
                </c:pt>
                <c:pt idx="1">
                  <c:v>Geothermal</c:v>
                </c:pt>
                <c:pt idx="2">
                  <c:v>Solar</c:v>
                </c:pt>
                <c:pt idx="3">
                  <c:v>Hydropower</c:v>
                </c:pt>
                <c:pt idx="4">
                  <c:v>Waste to Energy</c:v>
                </c:pt>
                <c:pt idx="5">
                  <c:v>Cookstoves</c:v>
                </c:pt>
                <c:pt idx="6">
                  <c:v>Wind</c:v>
                </c:pt>
              </c:strCache>
            </c:strRef>
          </c:cat>
          <c:val>
            <c:numRef>
              <c:f>'SREP (charts)'!$D$66:$D$72</c:f>
              <c:numCache>
                <c:formatCode>0.0%</c:formatCode>
                <c:ptCount val="7"/>
                <c:pt idx="0">
                  <c:v>0.29317898469009557</c:v>
                </c:pt>
                <c:pt idx="1">
                  <c:v>0.29050884236402474</c:v>
                </c:pt>
                <c:pt idx="2">
                  <c:v>0.21302894536828762</c:v>
                </c:pt>
                <c:pt idx="3">
                  <c:v>0.14852647739307895</c:v>
                </c:pt>
                <c:pt idx="4">
                  <c:v>3.6921678190860154E-2</c:v>
                </c:pt>
                <c:pt idx="5">
                  <c:v>1.3601134863744462E-2</c:v>
                </c:pt>
                <c:pt idx="6">
                  <c:v>4.233937129908512E-3</c:v>
                </c:pt>
              </c:numCache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extLst>
          <c:ext xmlns:c15="http://schemas.microsoft.com/office/drawing/2012/chart" uri="{02D57815-91ED-43cb-92C2-25804820EDAC}">
            <c15:filteredPieSeries>
              <c15:ser>
                <c:idx val="0"/>
                <c:order val="0"/>
                <c:tx>
                  <c:strRef>
                    <c:extLst>
                      <c:ext uri="{02D57815-91ED-43cb-92C2-25804820EDAC}">
                        <c15:formulaRef>
                          <c15:sqref>'SREP (charts)'!$C$65</c15:sqref>
                        </c15:formulaRef>
                      </c:ext>
                    </c:extLst>
                    <c:strCache>
                      <c:ptCount val="1"/>
                      <c:pt idx="0">
                        <c:v>Approved funding</c:v>
                      </c:pt>
                    </c:strCache>
                  </c:strRef>
                </c:tx>
                <c:dPt>
                  <c:idx val="0"/>
                  <c:bubble3D val="0"/>
                  <c:spPr>
                    <a:solidFill>
                      <a:schemeClr val="accent1">
                        <a:shade val="47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1"/>
                  <c:bubble3D val="0"/>
                  <c:spPr>
                    <a:solidFill>
                      <a:schemeClr val="accent1">
                        <a:shade val="65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2"/>
                  <c:bubble3D val="0"/>
                  <c:spPr>
                    <a:solidFill>
                      <a:schemeClr val="accent1">
                        <a:shade val="82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3"/>
                  <c:bubble3D val="0"/>
                  <c:spPr>
                    <a:solidFill>
                      <a:schemeClr val="accent1"/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4"/>
                  <c:bubble3D val="0"/>
                  <c:spPr>
                    <a:solidFill>
                      <a:schemeClr val="accent1">
                        <a:tint val="83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5"/>
                  <c:bubble3D val="0"/>
                  <c:spPr>
                    <a:solidFill>
                      <a:schemeClr val="accent1">
                        <a:tint val="65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6"/>
                  <c:bubble3D val="0"/>
                  <c:spPr>
                    <a:solidFill>
                      <a:schemeClr val="accent1">
                        <a:tint val="48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7"/>
                  <c:bubble3D val="0"/>
                  <c:spPr>
                    <a:solidFill>
                      <a:schemeClr val="accent1">
                        <a:tint val="30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dPt>
                  <c:idx val="8"/>
                  <c:bubble3D val="0"/>
                  <c:spPr>
                    <a:solidFill>
                      <a:schemeClr val="accent1">
                        <a:tint val="13000"/>
                      </a:schemeClr>
                    </a:solidFill>
                    <a:ln w="19050">
                      <a:solidFill>
                        <a:schemeClr val="lt1"/>
                      </a:solidFill>
                    </a:ln>
                    <a:effectLst/>
                  </c:spPr>
                </c:dPt>
                <c:cat>
                  <c:strRef>
                    <c:extLst>
                      <c:ext uri="{02D57815-91ED-43cb-92C2-25804820EDAC}">
                        <c15:formulaRef>
                          <c15:sqref>'SREP (charts)'!$B$66:$B$72</c15:sqref>
                        </c15:formulaRef>
                      </c:ext>
                    </c:extLst>
                    <c:strCache>
                      <c:ptCount val="7"/>
                      <c:pt idx="0">
                        <c:v>Mixed RE</c:v>
                      </c:pt>
                      <c:pt idx="1">
                        <c:v>Geothermal</c:v>
                      </c:pt>
                      <c:pt idx="2">
                        <c:v>Solar</c:v>
                      </c:pt>
                      <c:pt idx="3">
                        <c:v>Hydropower</c:v>
                      </c:pt>
                      <c:pt idx="4">
                        <c:v>Waste to Energy</c:v>
                      </c:pt>
                      <c:pt idx="5">
                        <c:v>Cookstoves</c:v>
                      </c:pt>
                      <c:pt idx="6">
                        <c:v>Wind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'SREP (charts)'!$C$66:$C$72</c15:sqref>
                        </c15:formulaRef>
                      </c:ext>
                    </c:extLst>
                    <c:numCache>
                      <c:formatCode>_(* #,##0.00_);_(* \(#,##0.00\);_(* "-"??_);_(@_)</c:formatCode>
                      <c:ptCount val="7"/>
                      <c:pt idx="0">
                        <c:v>66.185484884267595</c:v>
                      </c:pt>
                      <c:pt idx="1">
                        <c:v>65.582697256949047</c:v>
                      </c:pt>
                      <c:pt idx="2">
                        <c:v>48.091523539751819</c:v>
                      </c:pt>
                      <c:pt idx="3">
                        <c:v>33.530018990973183</c:v>
                      </c:pt>
                      <c:pt idx="4">
                        <c:v>8.3351102958012326</c:v>
                      </c:pt>
                      <c:pt idx="5">
                        <c:v>3.0704714626281855</c:v>
                      </c:pt>
                      <c:pt idx="6">
                        <c:v>0.95581605962893545</c:v>
                      </c:pt>
                    </c:numCache>
                  </c:numRef>
                </c:val>
                <c:extLst/>
              </c15:ser>
            </c15:filteredPieSeries>
          </c:ext>
        </c:extLst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6357F2-969E-4B8D-B2A4-869F57DFC1A3}" type="datetimeFigureOut">
              <a:rPr lang="en-US" smtClean="0"/>
              <a:t>6/30/2016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E8E0ED-6E9A-4C54-B26B-9C84665BC8B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93174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0FD5F-D3D1-423A-B5BA-044F8445CBFC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9501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df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df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.pd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4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5.pd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jpeg"/><Relationship Id="rId4" Type="http://schemas.openxmlformats.org/officeDocument/2006/relationships/image" Target="../media/image7.jpe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5.pd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dsholder til titel 1"/>
          <p:cNvSpPr txBox="1">
            <a:spLocks/>
          </p:cNvSpPr>
          <p:nvPr userDrawn="1"/>
        </p:nvSpPr>
        <p:spPr>
          <a:xfrm>
            <a:off x="1524000" y="615378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45716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a-DK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Myriad Pro"/>
                <a:ea typeface="+mj-ea"/>
                <a:cs typeface="Myriad Pro"/>
              </a:rPr>
              <a:t>TITLE SLIDE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2"/>
          </p:nvPr>
        </p:nvSpPr>
        <p:spPr>
          <a:xfrm>
            <a:off x="7" y="1423417"/>
            <a:ext cx="574039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half" idx="13"/>
          </p:nvPr>
        </p:nvSpPr>
        <p:spPr>
          <a:xfrm>
            <a:off x="5336018" y="1423417"/>
            <a:ext cx="3807989" cy="301311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4" name="Content Placeholder 3"/>
          <p:cNvSpPr>
            <a:spLocks noGrp="1"/>
          </p:cNvSpPr>
          <p:nvPr>
            <p:ph sz="half" idx="14"/>
          </p:nvPr>
        </p:nvSpPr>
        <p:spPr>
          <a:xfrm>
            <a:off x="1" y="4436534"/>
            <a:ext cx="6440588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5" name="Content Placeholder 3"/>
          <p:cNvSpPr>
            <a:spLocks noGrp="1"/>
          </p:cNvSpPr>
          <p:nvPr>
            <p:ph sz="half" idx="15"/>
          </p:nvPr>
        </p:nvSpPr>
        <p:spPr>
          <a:xfrm>
            <a:off x="6119396" y="4436534"/>
            <a:ext cx="3024611" cy="1667934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80772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solidFill>
                  <a:srgbClr val="000000"/>
                </a:solidFill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1" name="Billede 10" descr="4 logoer-lille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91400" y="6290749"/>
            <a:ext cx="1600200" cy="401067"/>
          </a:xfrm>
          <a:prstGeom prst="rect">
            <a:avLst/>
          </a:prstGeom>
        </p:spPr>
      </p:pic>
      <p:pic>
        <p:nvPicPr>
          <p:cNvPr id="19" name="Billede 18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20" name="Billede 19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Billede 18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8" name="Billede 27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21" name="Billede 20" descr="Mørk blå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0829" y="204534"/>
            <a:ext cx="9351096" cy="1213104"/>
          </a:xfrm>
          <a:prstGeom prst="rect">
            <a:avLst/>
          </a:prstGeom>
        </p:spPr>
      </p:pic>
      <p:pic>
        <p:nvPicPr>
          <p:cNvPr id="22" name="Billede 2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9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+mn-lt"/>
              </a:defRPr>
            </a:lvl1pPr>
          </a:lstStyle>
          <a:p>
            <a:r>
              <a:rPr lang="da-DK" smtClean="0"/>
              <a:t>Klik for at redigere i masteren</a:t>
            </a:r>
            <a:endParaRPr lang="da-DK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64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+mn-lt"/>
              </a:defRPr>
            </a:lvl1pPr>
            <a:lvl2pPr>
              <a:defRPr sz="2800">
                <a:latin typeface="+mn-lt"/>
              </a:defRPr>
            </a:lvl2pPr>
            <a:lvl3pPr>
              <a:defRPr sz="2400">
                <a:latin typeface="+mn-lt"/>
              </a:defRPr>
            </a:lvl3pPr>
            <a:lvl4pPr>
              <a:defRPr sz="2000">
                <a:latin typeface="+mn-lt"/>
              </a:defRPr>
            </a:lvl4pPr>
            <a:lvl5pPr>
              <a:defRPr sz="2000">
                <a:latin typeface="+mn-lt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smtClean="0"/>
              <a:t>Klik for at redigere teksttypografierne i masteren</a:t>
            </a:r>
          </a:p>
          <a:p>
            <a:pPr lvl="1"/>
            <a:r>
              <a:rPr lang="da-DK" smtClean="0"/>
              <a:t>Andet niveau</a:t>
            </a:r>
          </a:p>
          <a:p>
            <a:pPr lvl="2"/>
            <a:r>
              <a:rPr lang="da-DK" smtClean="0"/>
              <a:t>Tredje niveau</a:t>
            </a:r>
          </a:p>
          <a:p>
            <a:pPr lvl="3"/>
            <a:r>
              <a:rPr lang="da-DK" smtClean="0"/>
              <a:t>Fjerde niveau</a:t>
            </a:r>
          </a:p>
          <a:p>
            <a:pPr lvl="4"/>
            <a:r>
              <a:rPr lang="da-DK" smtClean="0"/>
              <a:t>Femte niveau</a:t>
            </a:r>
            <a:endParaRPr lang="da-DK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+mn-lt"/>
              </a:defRPr>
            </a:lvl1pPr>
            <a:lvl2pPr marL="457167" indent="0">
              <a:buNone/>
              <a:defRPr sz="1200"/>
            </a:lvl2pPr>
            <a:lvl3pPr marL="914332" indent="0">
              <a:buNone/>
              <a:defRPr sz="1000"/>
            </a:lvl3pPr>
            <a:lvl4pPr marL="1371498" indent="0">
              <a:buNone/>
              <a:defRPr sz="900"/>
            </a:lvl4pPr>
            <a:lvl5pPr marL="1828664" indent="0">
              <a:buNone/>
              <a:defRPr sz="900"/>
            </a:lvl5pPr>
            <a:lvl6pPr marL="2285830" indent="0">
              <a:buNone/>
              <a:defRPr sz="900"/>
            </a:lvl6pPr>
            <a:lvl7pPr marL="2742994" indent="0">
              <a:buNone/>
              <a:defRPr sz="900"/>
            </a:lvl7pPr>
            <a:lvl8pPr marL="3200160" indent="0">
              <a:buNone/>
              <a:defRPr sz="900"/>
            </a:lvl8pPr>
            <a:lvl9pPr marL="3657327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5" name="Pladsholder til dato 4"/>
          <p:cNvSpPr>
            <a:spLocks noGrp="1"/>
          </p:cNvSpPr>
          <p:nvPr>
            <p:ph type="dt" sz="half" idx="10"/>
          </p:nvPr>
        </p:nvSpPr>
        <p:spPr>
          <a:xfrm>
            <a:off x="457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E1A4567B-3BEF-4645-AE87-6CE27C75E537}" type="datetimeFigureOut">
              <a:rPr lang="da-DK" smtClean="0"/>
              <a:pPr/>
              <a:t>30-06-2016</a:t>
            </a:fld>
            <a:endParaRPr lang="da-DK"/>
          </a:p>
        </p:txBody>
      </p:sp>
      <p:sp>
        <p:nvSpPr>
          <p:cNvPr id="6" name="Pladsholder til sidefod 5"/>
          <p:cNvSpPr>
            <a:spLocks noGrp="1"/>
          </p:cNvSpPr>
          <p:nvPr>
            <p:ph type="ftr" sz="quarter" idx="11"/>
          </p:nvPr>
        </p:nvSpPr>
        <p:spPr>
          <a:xfrm>
            <a:off x="3124200" y="6356364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7" name="Pladsholder til diasnummer 6"/>
          <p:cNvSpPr>
            <a:spLocks noGrp="1"/>
          </p:cNvSpPr>
          <p:nvPr>
            <p:ph type="sldNum" sz="quarter" idx="12"/>
          </p:nvPr>
        </p:nvSpPr>
        <p:spPr>
          <a:xfrm>
            <a:off x="6553200" y="6356364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fld id="{CABC1510-E034-4B44-B467-79053A4325DA}" type="slidenum">
              <a:rPr lang="da-DK" smtClean="0"/>
              <a:pPr/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Billede 21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10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1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2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marL="171438" indent="-171438" algn="ctr">
              <a:buSzPct val="100000"/>
              <a:buFontTx/>
              <a:buBlip>
                <a:blip r:embed="rId2"/>
              </a:buBlip>
            </a:pPr>
            <a:endParaRPr lang="en-US" sz="1100" dirty="0" smtClean="0">
              <a:solidFill>
                <a:prstClr val="black">
                  <a:lumMod val="65000"/>
                  <a:lumOff val="35000"/>
                </a:prstClr>
              </a:solidFill>
              <a:latin typeface="Arial"/>
              <a:cs typeface="Arial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ctrTitle"/>
          </p:nvPr>
        </p:nvSpPr>
        <p:spPr>
          <a:xfrm>
            <a:off x="1981200" y="3048001"/>
            <a:ext cx="5791200" cy="1924050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4400" b="1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Subtitle 2"/>
          <p:cNvSpPr>
            <a:spLocks noGrp="1"/>
          </p:cNvSpPr>
          <p:nvPr>
            <p:ph type="subTitle" idx="1"/>
          </p:nvPr>
        </p:nvSpPr>
        <p:spPr>
          <a:xfrm>
            <a:off x="1981200" y="5257800"/>
            <a:ext cx="5791200" cy="10668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  <a:latin typeface="Arial"/>
                <a:cs typeface="Arial"/>
              </a:defRPr>
            </a:lvl1pPr>
            <a:lvl2pPr marL="457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8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3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2" name="Picture 1" descr="cif-logo-full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3440" y="838200"/>
            <a:ext cx="3794760" cy="2005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196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lede 6" descr="Gren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9" name="Billede 8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tretch>
                <a:fillRect/>
              </a:stretch>
            </p:blipFill>
          </mc:Choice>
          <mc:Fallback>
            <p:blipFill>
              <a:blip r:embed="rId4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0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88" y="1916846"/>
            <a:ext cx="3998912" cy="265516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6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1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832"/>
            <a:ext cx="3251200" cy="2655170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buFont typeface="Arial" panose="020B0604020202020204" pitchFamily="34" charset="0"/>
              <a:buChar char="•"/>
              <a:defRPr sz="1200" b="0" i="0" baseline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6" name="Billede 1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18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da-DK" smtClean="0"/>
              <a:t>Klik for at redigere i masteren</a:t>
            </a:r>
            <a:endParaRPr lang="da-DK"/>
          </a:p>
        </p:txBody>
      </p:sp>
      <p:pic>
        <p:nvPicPr>
          <p:cNvPr id="3" name="Billede 2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-190500" y="6070600"/>
            <a:ext cx="9525000" cy="63500"/>
          </a:xfrm>
          <a:prstGeom prst="rect">
            <a:avLst/>
          </a:prstGeom>
        </p:spPr>
      </p:pic>
      <p:pic>
        <p:nvPicPr>
          <p:cNvPr id="4" name="Billede 3" descr="Grenn 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28600" y="204534"/>
            <a:ext cx="9525000" cy="1213104"/>
          </a:xfrm>
          <a:prstGeom prst="rect">
            <a:avLst/>
          </a:prstGeom>
        </p:spPr>
      </p:pic>
      <p:pic>
        <p:nvPicPr>
          <p:cNvPr id="6" name="Billede 5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sp>
        <p:nvSpPr>
          <p:cNvPr id="8" name="Pladsholder til titel 1"/>
          <p:cNvSpPr txBox="1">
            <a:spLocks/>
          </p:cNvSpPr>
          <p:nvPr userDrawn="1"/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2300" b="0" i="0" kern="1200" spc="0">
                <a:solidFill>
                  <a:schemeClr val="bg1"/>
                </a:solidFill>
                <a:latin typeface="+mn-lt"/>
                <a:ea typeface="+mj-ea"/>
                <a:cs typeface="Myriad Pro Semibold Cond"/>
              </a:defRPr>
            </a:lvl1pPr>
          </a:lstStyle>
          <a:p>
            <a:r>
              <a:rPr lang="da-DK" sz="2300" dirty="0" smtClean="0"/>
              <a:t>TITLE SLIDE</a:t>
            </a:r>
            <a:endParaRPr lang="da-DK" sz="23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Billede 12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4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1258891" y="1916113"/>
            <a:ext cx="39608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4800615"/>
            <a:ext cx="73517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8" name="Pladsholder til tekst 3"/>
          <p:cNvSpPr>
            <a:spLocks noGrp="1"/>
          </p:cNvSpPr>
          <p:nvPr>
            <p:ph type="body" sz="half" idx="13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20" name="Billede 19" descr="blå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2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21" name="Billede 20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Billede 7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14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6" name="Billede 19" descr="blå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76200" y="204534"/>
            <a:ext cx="9372600" cy="1213104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  <p:pic>
        <p:nvPicPr>
          <p:cNvPr id="12" name="Billede 11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2"/>
              <a:stretch>
                <a:fillRect/>
              </a:stretch>
            </p:blipFill>
          </mc:Choice>
          <mc:Fallback>
            <p:blipFill>
              <a:blip r:embed="rId3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6" name="Pladsholder til tekst 3"/>
          <p:cNvSpPr>
            <a:spLocks noGrp="1"/>
          </p:cNvSpPr>
          <p:nvPr userDrawn="1"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7" name="Pladsholder til tekst 3"/>
          <p:cNvSpPr>
            <a:spLocks noGrp="1"/>
          </p:cNvSpPr>
          <p:nvPr userDrawn="1"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9" name="Pladsholder til tekst 3"/>
          <p:cNvSpPr>
            <a:spLocks noGrp="1"/>
          </p:cNvSpPr>
          <p:nvPr userDrawn="1"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0" name="Pladsholder til tekst 3"/>
          <p:cNvSpPr>
            <a:spLocks noGrp="1"/>
          </p:cNvSpPr>
          <p:nvPr userDrawn="1"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pic>
        <p:nvPicPr>
          <p:cNvPr id="14" name="Billede 13" descr="Gultop.jpg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5" name="Billede 14" descr="Toplogo.jpg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20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4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2" name="Billede 11" descr="Gul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25401" y="204534"/>
            <a:ext cx="9291828" cy="1213104"/>
          </a:xfrm>
          <a:prstGeom prst="rect">
            <a:avLst/>
          </a:prstGeom>
        </p:spPr>
      </p:pic>
      <p:pic>
        <p:nvPicPr>
          <p:cNvPr id="13" name="Billede 12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Billede 28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pic>
        <p:nvPicPr>
          <p:cNvPr id="30" name="Billede 29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pic>
        <p:nvPicPr>
          <p:cNvPr id="11" name="Billede 4"/>
          <p:cNvPicPr>
            <a:picLocks noChangeAspect="1"/>
          </p:cNvPicPr>
          <p:nvPr userDrawn="1"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4"/>
              <a:stretch>
                <a:fillRect/>
              </a:stretch>
            </p:blipFill>
          </mc:Choice>
          <mc:Fallback>
            <p:blipFill>
              <a:blip r:embed="rId5"/>
              <a:stretch>
                <a:fillRect/>
              </a:stretch>
            </p:blipFill>
          </mc:Fallback>
        </mc:AlternateContent>
        <p:spPr>
          <a:xfrm>
            <a:off x="1600200" y="6076950"/>
            <a:ext cx="7048500" cy="69926"/>
          </a:xfrm>
          <a:prstGeom prst="rect">
            <a:avLst/>
          </a:prstGeom>
        </p:spPr>
      </p:pic>
      <p:sp>
        <p:nvSpPr>
          <p:cNvPr id="12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258891" y="1916113"/>
            <a:ext cx="3998912" cy="2655888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3" name="Pladsholder til tekst 3"/>
          <p:cNvSpPr>
            <a:spLocks noGrp="1"/>
          </p:cNvSpPr>
          <p:nvPr>
            <p:ph type="body" sz="half" idx="10"/>
          </p:nvPr>
        </p:nvSpPr>
        <p:spPr>
          <a:xfrm>
            <a:off x="5435601" y="1916126"/>
            <a:ext cx="3251200" cy="2655889"/>
          </a:xfrm>
          <a:prstGeom prst="rect">
            <a:avLst/>
          </a:prstGeom>
        </p:spPr>
        <p:txBody>
          <a:bodyPr/>
          <a:lstStyle>
            <a:lvl1pPr marL="228584" indent="-228584">
              <a:defRPr sz="16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4" name="Pladsholder til tekst 3"/>
          <p:cNvSpPr>
            <a:spLocks noGrp="1"/>
          </p:cNvSpPr>
          <p:nvPr>
            <p:ph type="body" sz="half" idx="11"/>
          </p:nvPr>
        </p:nvSpPr>
        <p:spPr>
          <a:xfrm>
            <a:off x="1258888" y="4800615"/>
            <a:ext cx="7389812" cy="685799"/>
          </a:xfrm>
          <a:prstGeom prst="rect">
            <a:avLst/>
          </a:prstGeom>
        </p:spPr>
        <p:txBody>
          <a:bodyPr/>
          <a:lstStyle>
            <a:lvl1pPr marL="228584" indent="-228584">
              <a:defRPr sz="12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5" name="Pladsholder til tekst 3"/>
          <p:cNvSpPr>
            <a:spLocks noGrp="1"/>
          </p:cNvSpPr>
          <p:nvPr>
            <p:ph type="body" sz="half" idx="12"/>
          </p:nvPr>
        </p:nvSpPr>
        <p:spPr>
          <a:xfrm>
            <a:off x="1258888" y="5676901"/>
            <a:ext cx="7389812" cy="400050"/>
          </a:xfrm>
          <a:prstGeom prst="rect">
            <a:avLst/>
          </a:prstGeom>
        </p:spPr>
        <p:txBody>
          <a:bodyPr/>
          <a:lstStyle>
            <a:lvl1pPr marL="228584" indent="-228584">
              <a:defRPr sz="1000" b="0" i="0">
                <a:latin typeface="+mn-lt"/>
                <a:cs typeface="ConduitITC TT"/>
              </a:defRPr>
            </a:lvl1pPr>
          </a:lstStyle>
          <a:p>
            <a:endParaRPr lang="da-DK" dirty="0"/>
          </a:p>
        </p:txBody>
      </p:sp>
      <p:sp>
        <p:nvSpPr>
          <p:cNvPr id="17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rugerdefinere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Billede 14" descr="Mørk grøn top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3865" y="204534"/>
            <a:ext cx="9364132" cy="1213104"/>
          </a:xfrm>
          <a:prstGeom prst="rect">
            <a:avLst/>
          </a:prstGeom>
        </p:spPr>
      </p:pic>
      <p:sp>
        <p:nvSpPr>
          <p:cNvPr id="18" name="Content Placeholder 3"/>
          <p:cNvSpPr>
            <a:spLocks noGrp="1"/>
          </p:cNvSpPr>
          <p:nvPr>
            <p:ph sz="half" idx="2"/>
          </p:nvPr>
        </p:nvSpPr>
        <p:spPr>
          <a:xfrm>
            <a:off x="1258888" y="1916113"/>
            <a:ext cx="7885112" cy="4154486"/>
          </a:xfrm>
          <a:prstGeom prst="rect">
            <a:avLst/>
          </a:prstGeom>
        </p:spPr>
        <p:txBody>
          <a:bodyPr/>
          <a:lstStyle>
            <a:lvl1pPr>
              <a:buNone/>
              <a:defRPr/>
            </a:lvl1pPr>
          </a:lstStyle>
          <a:p>
            <a:pPr lvl="0"/>
            <a:endParaRPr lang="en-US" dirty="0"/>
          </a:p>
        </p:txBody>
      </p:sp>
      <p:pic>
        <p:nvPicPr>
          <p:cNvPr id="19" name="Billede 18" descr="Toplogo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077200" y="359664"/>
            <a:ext cx="710184" cy="1392936"/>
          </a:xfrm>
          <a:prstGeom prst="rect">
            <a:avLst/>
          </a:prstGeom>
        </p:spPr>
      </p:pic>
      <p:sp>
        <p:nvSpPr>
          <p:cNvPr id="6" name="Pladsholder til titel 1"/>
          <p:cNvSpPr>
            <a:spLocks noGrp="1"/>
          </p:cNvSpPr>
          <p:nvPr>
            <p:ph type="title"/>
          </p:nvPr>
        </p:nvSpPr>
        <p:spPr>
          <a:xfrm>
            <a:off x="1524000" y="609600"/>
            <a:ext cx="7162800" cy="8080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 i="0">
                <a:latin typeface="+mn-lt"/>
                <a:cs typeface="Myriad Pro Semibold Cond"/>
              </a:defRPr>
            </a:lvl1pPr>
          </a:lstStyle>
          <a:p>
            <a:r>
              <a:rPr lang="da-DK" dirty="0" smtClean="0"/>
              <a:t>TITLE SLIDE</a:t>
            </a:r>
            <a:endParaRPr lang="da-DK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64" r:id="rId3"/>
    <p:sldLayoutId id="2147483660" r:id="rId4"/>
    <p:sldLayoutId id="2147483665" r:id="rId5"/>
    <p:sldLayoutId id="2147483662" r:id="rId6"/>
    <p:sldLayoutId id="2147483663" r:id="rId7"/>
    <p:sldLayoutId id="2147483653" r:id="rId8"/>
    <p:sldLayoutId id="2147483661" r:id="rId9"/>
    <p:sldLayoutId id="2147483655" r:id="rId10"/>
    <p:sldLayoutId id="2147483654" r:id="rId11"/>
    <p:sldLayoutId id="2147483656" r:id="rId12"/>
    <p:sldLayoutId id="2147483650" r:id="rId13"/>
    <p:sldLayoutId id="2147483666" r:id="rId14"/>
  </p:sldLayoutIdLst>
  <p:txStyles>
    <p:titleStyle>
      <a:lvl1pPr algn="l" defTabSz="457167" rtl="0" eaLnBrk="1" latinLnBrk="0" hangingPunct="1">
        <a:spcBef>
          <a:spcPct val="0"/>
        </a:spcBef>
        <a:buNone/>
        <a:defRPr sz="2300" b="1" i="0" kern="1200" spc="0">
          <a:solidFill>
            <a:schemeClr val="bg1"/>
          </a:solidFill>
          <a:latin typeface="Myriad Pro"/>
          <a:ea typeface="+mj-ea"/>
          <a:cs typeface="Myriad Pro"/>
        </a:defRPr>
      </a:lvl1pPr>
    </p:titleStyle>
    <p:bodyStyle>
      <a:lvl1pPr marL="342874" indent="-342874" algn="l" defTabSz="457167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95" indent="-285730" algn="l" defTabSz="457167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14" indent="-228584" algn="l" defTabSz="457167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80" indent="-228584" algn="l" defTabSz="457167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47" indent="-228584" algn="l" defTabSz="457167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12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78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744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910" indent="-228584" algn="l" defTabSz="457167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6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32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98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6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3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94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160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327" algn="l" defTabSz="45716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3.jpeg"/><Relationship Id="rId7" Type="http://schemas.openxmlformats.org/officeDocument/2006/relationships/image" Target="../media/image2.pd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hyperlink" Target="mailto:zzhang2@worldbank.or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557" y="1417639"/>
            <a:ext cx="9400087" cy="4684712"/>
          </a:xfrm>
        </p:spPr>
      </p:pic>
      <p:sp>
        <p:nvSpPr>
          <p:cNvPr id="19" name="Titel 5"/>
          <p:cNvSpPr>
            <a:spLocks noGrp="1"/>
          </p:cNvSpPr>
          <p:nvPr>
            <p:ph type="title"/>
          </p:nvPr>
        </p:nvSpPr>
        <p:spPr>
          <a:xfrm>
            <a:off x="395541" y="359674"/>
            <a:ext cx="8119533" cy="808039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SREP Semi-Annual Operational Report</a:t>
            </a:r>
            <a:endParaRPr lang="da-DK" b="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10" name="Billede 9" descr="Toplog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57553" y="24703"/>
            <a:ext cx="710184" cy="1392936"/>
          </a:xfrm>
          <a:prstGeom prst="rect">
            <a:avLst/>
          </a:prstGeom>
        </p:spPr>
      </p:pic>
      <p:pic>
        <p:nvPicPr>
          <p:cNvPr id="11" name="Billede 10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7"/>
              <a:stretch>
                <a:fillRect/>
              </a:stretch>
            </p:blipFill>
          </mc:Choice>
          <mc:Fallback>
            <p:blipFill>
              <a:blip r:embed="rId8"/>
              <a:stretch>
                <a:fillRect/>
              </a:stretch>
            </p:blipFill>
          </mc:Fallback>
        </mc:AlternateContent>
        <p:spPr>
          <a:xfrm>
            <a:off x="-190500" y="6070607"/>
            <a:ext cx="9525000" cy="63500"/>
          </a:xfrm>
          <a:prstGeom prst="rect">
            <a:avLst/>
          </a:prstGeom>
        </p:spPr>
      </p:pic>
      <p:sp>
        <p:nvSpPr>
          <p:cNvPr id="9" name="Titel 5"/>
          <p:cNvSpPr txBox="1">
            <a:spLocks/>
          </p:cNvSpPr>
          <p:nvPr/>
        </p:nvSpPr>
        <p:spPr>
          <a:xfrm>
            <a:off x="567267" y="5867402"/>
            <a:ext cx="7162800" cy="11763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 sz="1200" b="1" baseline="30000" dirty="0">
                <a:solidFill>
                  <a:schemeClr val="tx1">
                    <a:lumMod val="50000"/>
                    <a:lumOff val="50000"/>
                  </a:schemeClr>
                </a:solidFill>
                <a:cs typeface="Myriad Pro"/>
              </a:rPr>
              <a:t>DATE</a:t>
            </a:r>
            <a:r>
              <a:rPr lang="da-DK" sz="1200" b="1" baseline="30000">
                <a:cs typeface="Myriad Pro"/>
              </a:rPr>
              <a:t>	</a:t>
            </a:r>
            <a:r>
              <a:rPr lang="da-DK" sz="1200" b="1" baseline="30000" smtClean="0">
                <a:cs typeface="Myriad Pro"/>
              </a:rPr>
              <a:t>June 17</a:t>
            </a:r>
            <a:r>
              <a:rPr lang="da-DK" sz="1200" b="1" baseline="30000" dirty="0">
                <a:cs typeface="Myriad Pro"/>
              </a:rPr>
              <a:t>, 2016</a:t>
            </a:r>
          </a:p>
          <a:p>
            <a:r>
              <a:rPr lang="da-DK" sz="1200" b="1" baseline="30000" dirty="0">
                <a:solidFill>
                  <a:srgbClr val="7F7F7F"/>
                </a:solidFill>
                <a:cs typeface="Myriad Pro"/>
              </a:rPr>
              <a:t>PLACE </a:t>
            </a:r>
            <a:r>
              <a:rPr lang="da-DK" sz="1200" b="1" baseline="30000" dirty="0">
                <a:cs typeface="Myriad Pro"/>
              </a:rPr>
              <a:t>	Oaxaca,</a:t>
            </a:r>
            <a:r>
              <a:rPr lang="da-DK" sz="1200" b="1" dirty="0">
                <a:cs typeface="Myriad Pro"/>
              </a:rPr>
              <a:t> </a:t>
            </a:r>
            <a:r>
              <a:rPr lang="da-DK" sz="1200" b="1" baseline="30000" dirty="0">
                <a:cs typeface="Myriad Pro"/>
              </a:rPr>
              <a:t>Mexico</a:t>
            </a:r>
          </a:p>
          <a:p>
            <a:r>
              <a:rPr lang="da-DK" sz="1200" b="1" baseline="30000" dirty="0">
                <a:solidFill>
                  <a:srgbClr val="7F7F7F"/>
                </a:solidFill>
                <a:cs typeface="Myriad Pro"/>
              </a:rPr>
              <a:t>VENUE </a:t>
            </a:r>
            <a:r>
              <a:rPr lang="da-DK" sz="1200" b="1" baseline="30000" dirty="0">
                <a:cs typeface="Myriad Pro"/>
              </a:rPr>
              <a:t>	</a:t>
            </a:r>
            <a:r>
              <a:rPr lang="da-DK" sz="1200" b="1" baseline="30000" dirty="0" smtClean="0">
                <a:cs typeface="Myriad Pro"/>
              </a:rPr>
              <a:t>SREP Sub-Committee Meeting  </a:t>
            </a:r>
            <a:endParaRPr lang="da-DK" sz="1200" b="1" baseline="30000" dirty="0">
              <a:cs typeface="Myriad Pro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331640" y="476682"/>
            <a:ext cx="7162800" cy="80803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Portfolio Analysis by Technology</a:t>
            </a:r>
            <a:endParaRPr lang="en-US" sz="36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65110142"/>
              </p:ext>
            </p:extLst>
          </p:nvPr>
        </p:nvGraphicFramePr>
        <p:xfrm>
          <a:off x="1115616" y="1700808"/>
          <a:ext cx="7272808" cy="45399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113426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0" y="548690"/>
            <a:ext cx="7162800" cy="80803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Knowledge </a:t>
            </a:r>
            <a:r>
              <a:rPr lang="en-US" sz="3600" smtClean="0"/>
              <a:t>and Gender</a:t>
            </a:r>
            <a:endParaRPr lang="en-US" sz="3600" dirty="0"/>
          </a:p>
        </p:txBody>
      </p:sp>
      <p:sp>
        <p:nvSpPr>
          <p:cNvPr id="5" name="Rectangle 4"/>
          <p:cNvSpPr/>
          <p:nvPr/>
        </p:nvSpPr>
        <p:spPr>
          <a:xfrm>
            <a:off x="4722636" y="2633459"/>
            <a:ext cx="3744416" cy="3777401"/>
          </a:xfrm>
          <a:prstGeom prst="rect">
            <a:avLst/>
          </a:prstGeom>
          <a:ln w="28575">
            <a:solidFill>
              <a:srgbClr val="3274B4"/>
            </a:solidFill>
          </a:ln>
        </p:spPr>
        <p:txBody>
          <a:bodyPr wrap="square">
            <a:noAutofit/>
          </a:bodyPr>
          <a:lstStyle/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Sector-specific gender analysis: </a:t>
            </a:r>
            <a:r>
              <a:rPr lang="en-GB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</a:t>
            </a: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Gender-disaggregated indicators:</a:t>
            </a:r>
            <a:r>
              <a:rPr lang="en-GB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75%</a:t>
            </a: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Women-specific activities</a:t>
            </a:r>
            <a:r>
              <a:rPr lang="en-GB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88%</a:t>
            </a:r>
          </a:p>
          <a:p>
            <a:endParaRPr lang="en-GB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SREP has performed very well due to explicit requirements on gender-sensitive reporting.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89597" y="1917322"/>
            <a:ext cx="3736542" cy="4493538"/>
            <a:chOff x="489597" y="1917322"/>
            <a:chExt cx="3736542" cy="4493538"/>
          </a:xfrm>
        </p:grpSpPr>
        <p:sp>
          <p:nvSpPr>
            <p:cNvPr id="4" name="Rectangle 3"/>
            <p:cNvSpPr/>
            <p:nvPr/>
          </p:nvSpPr>
          <p:spPr>
            <a:xfrm>
              <a:off x="489597" y="2625208"/>
              <a:ext cx="3736542" cy="3785652"/>
            </a:xfrm>
            <a:prstGeom prst="rect">
              <a:avLst/>
            </a:prstGeom>
            <a:ln w="28575">
              <a:solidFill>
                <a:srgbClr val="3274B4"/>
              </a:solidFill>
            </a:ln>
          </p:spPr>
          <p:txBody>
            <a:bodyPr wrap="square">
              <a:spAutoFit/>
            </a:bodyPr>
            <a:lstStyle/>
            <a:p>
              <a:pPr marL="285730" indent="-285730">
                <a:buFont typeface="Arial" panose="020B0604020202020204" pitchFamily="34" charset="0"/>
                <a:buChar char="•"/>
              </a:pPr>
              <a:r>
                <a:rPr lang="en-GB" sz="2000" b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Clean Energy Mini-grids</a:t>
              </a:r>
              <a:r>
                <a:rPr lang="en-GB" sz="2000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: In collaboration with ESMAP, organize three regional dialogues/study tours in 2016-17; </a:t>
              </a:r>
              <a:r>
                <a:rPr lang="en-GB" sz="2000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first one took place in Kenya in May </a:t>
              </a:r>
              <a:r>
                <a:rPr lang="en-GB" sz="2000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2016</a:t>
              </a:r>
            </a:p>
            <a:p>
              <a:pPr marL="285730" indent="-285730">
                <a:buFont typeface="Arial" panose="020B0604020202020204" pitchFamily="34" charset="0"/>
                <a:buChar char="•"/>
              </a:pPr>
              <a:r>
                <a:rPr lang="en-GB" sz="2000" b="1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Multi-tier Access Framework</a:t>
              </a:r>
              <a:r>
                <a:rPr lang="en-GB" sz="2000" dirty="0" smtClean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: In partnership with ESMAP, select 10 SREP countries to implement MTF surveys, analysis, and capacity building in 2016-17</a:t>
              </a:r>
            </a:p>
          </p:txBody>
        </p:sp>
        <p:sp>
          <p:nvSpPr>
            <p:cNvPr id="2" name="Rectangle 1"/>
            <p:cNvSpPr/>
            <p:nvPr/>
          </p:nvSpPr>
          <p:spPr>
            <a:xfrm>
              <a:off x="489597" y="1917322"/>
              <a:ext cx="3736542" cy="707886"/>
            </a:xfrm>
            <a:prstGeom prst="rect">
              <a:avLst/>
            </a:prstGeom>
            <a:solidFill>
              <a:srgbClr val="3274B4"/>
            </a:solidFill>
            <a:ln w="28575">
              <a:solidFill>
                <a:srgbClr val="3274B4"/>
              </a:solidFill>
            </a:ln>
          </p:spPr>
          <p:txBody>
            <a:bodyPr wrap="square" tIns="182880">
              <a:noAutofit/>
            </a:bodyPr>
            <a:lstStyle/>
            <a:p>
              <a:pPr algn="ctr"/>
              <a:r>
                <a:rPr lang="en-GB" sz="2000" b="1" dirty="0" smtClean="0">
                  <a:solidFill>
                    <a:schemeClr val="bg1"/>
                  </a:solidFill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Knowledge Management</a:t>
              </a:r>
              <a:endParaRPr lang="en-GB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9" name="Rectangle 8"/>
          <p:cNvSpPr/>
          <p:nvPr/>
        </p:nvSpPr>
        <p:spPr>
          <a:xfrm>
            <a:off x="4722636" y="1917322"/>
            <a:ext cx="3736542" cy="707886"/>
          </a:xfrm>
          <a:prstGeom prst="rect">
            <a:avLst/>
          </a:prstGeom>
          <a:solidFill>
            <a:srgbClr val="3274B4"/>
          </a:solidFill>
          <a:ln w="28575">
            <a:solidFill>
              <a:srgbClr val="3274B4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Gender Assessment of SREP Projects, Jan-Dec 15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948264" y="191732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48761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7" y="4676775"/>
            <a:ext cx="351884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Rectangle 4"/>
          <p:cNvSpPr/>
          <p:nvPr/>
        </p:nvSpPr>
        <p:spPr>
          <a:xfrm>
            <a:off x="3505200" y="4191000"/>
            <a:ext cx="4572000" cy="160043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 defTabSz="457200"/>
            <a:r>
              <a:rPr lang="en-US" sz="1400" dirty="0">
                <a:solidFill>
                  <a:prstClr val="black"/>
                </a:solidFill>
              </a:rPr>
              <a:t>www.climateinvestmentfunds.org </a:t>
            </a:r>
            <a:br>
              <a:rPr lang="en-US" sz="1400" dirty="0">
                <a:solidFill>
                  <a:prstClr val="black"/>
                </a:solidFill>
              </a:rPr>
            </a:br>
            <a:endParaRPr lang="en-US" sz="1400" dirty="0">
              <a:solidFill>
                <a:prstClr val="black"/>
              </a:solidFill>
            </a:endParaRPr>
          </a:p>
          <a:p>
            <a:pPr algn="r" defTabSz="457200"/>
            <a:r>
              <a:rPr lang="en-US" sz="1400" dirty="0">
                <a:solidFill>
                  <a:prstClr val="black"/>
                </a:solidFill>
              </a:rPr>
              <a:t>@</a:t>
            </a:r>
            <a:r>
              <a:rPr lang="en-US" sz="1400" dirty="0" err="1">
                <a:solidFill>
                  <a:prstClr val="black"/>
                </a:solidFill>
              </a:rPr>
              <a:t>CIF_Action</a:t>
            </a:r>
            <a:r>
              <a:rPr lang="en-US" sz="1400" dirty="0">
                <a:solidFill>
                  <a:prstClr val="black"/>
                </a:solidFill>
              </a:rPr>
              <a:t>   </a:t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/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>https://www.youtube.com/user/CIFaction</a:t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/>
            </a:r>
            <a:br>
              <a:rPr lang="en-US" sz="1400" dirty="0">
                <a:solidFill>
                  <a:prstClr val="black"/>
                </a:solidFill>
              </a:rPr>
            </a:br>
            <a:r>
              <a:rPr lang="en-US" sz="1400" dirty="0">
                <a:solidFill>
                  <a:prstClr val="black"/>
                </a:solidFill>
              </a:rPr>
              <a:t>https://www.flickr.com/photos/cifaction/sets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56918" y="5010158"/>
            <a:ext cx="433387" cy="28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10" y="5486639"/>
            <a:ext cx="392815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1422" y="4232251"/>
            <a:ext cx="338139" cy="2635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itle 3"/>
          <p:cNvSpPr>
            <a:spLocks noGrp="1"/>
          </p:cNvSpPr>
          <p:nvPr>
            <p:ph type="ctrTitle"/>
          </p:nvPr>
        </p:nvSpPr>
        <p:spPr>
          <a:xfrm>
            <a:off x="1276788" y="3367090"/>
            <a:ext cx="7543800" cy="1924051"/>
          </a:xfrm>
        </p:spPr>
        <p:txBody>
          <a:bodyPr>
            <a:normAutofit fontScale="90000"/>
          </a:bodyPr>
          <a:lstStyle/>
          <a:p>
            <a:r>
              <a:rPr lang="en-US" sz="22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Zhihong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Zhang, Ph.D.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Program Coordinator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CTF and SREP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hlinkClick r:id="rId7"/>
              </a:rPr>
              <a:t>zzhang2@worldbank.org</a:t>
            </a: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(202) 473-9852</a:t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2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3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600" i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469240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41648" y="574775"/>
            <a:ext cx="6586736" cy="808039"/>
          </a:xfrm>
        </p:spPr>
        <p:txBody>
          <a:bodyPr>
            <a:normAutofit/>
          </a:bodyPr>
          <a:lstStyle/>
          <a:p>
            <a:r>
              <a:rPr lang="en-US" sz="3600" dirty="0"/>
              <a:t>SREP </a:t>
            </a:r>
            <a:r>
              <a:rPr lang="en-US" sz="3600" dirty="0" smtClean="0"/>
              <a:t>Countries</a:t>
            </a:r>
            <a:endParaRPr lang="en-US" sz="3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"/>
          <a:srcRect l="9026" r="7169"/>
          <a:stretch/>
        </p:blipFill>
        <p:spPr>
          <a:xfrm>
            <a:off x="3779910" y="4113697"/>
            <a:ext cx="4824538" cy="2375156"/>
          </a:xfrm>
          <a:prstGeom prst="rect">
            <a:avLst/>
          </a:prstGeom>
        </p:spPr>
      </p:pic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580591"/>
              </p:ext>
            </p:extLst>
          </p:nvPr>
        </p:nvGraphicFramePr>
        <p:xfrm>
          <a:off x="323528" y="1673013"/>
          <a:ext cx="1656185" cy="4815840"/>
        </p:xfrm>
        <a:graphic>
          <a:graphicData uri="http://schemas.openxmlformats.org/drawingml/2006/table">
            <a:tbl>
              <a:tblPr firstRow="1" bandRow="1"/>
              <a:tblGrid>
                <a:gridCol w="1656185"/>
              </a:tblGrid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1" dirty="0" smtClean="0"/>
                        <a:t>Africa</a:t>
                      </a:r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74B4"/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Benin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Ethiopia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Ghana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Kenya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Lesotho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Liberia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Madagascar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Malawi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Mali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Rwanda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Sierra Leone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Tanzania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Uganda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Zambia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1914751"/>
              </p:ext>
            </p:extLst>
          </p:nvPr>
        </p:nvGraphicFramePr>
        <p:xfrm>
          <a:off x="2051719" y="1673013"/>
          <a:ext cx="1656185" cy="2895600"/>
        </p:xfrm>
        <a:graphic>
          <a:graphicData uri="http://schemas.openxmlformats.org/drawingml/2006/table">
            <a:tbl>
              <a:tblPr firstRow="1" bandRow="1"/>
              <a:tblGrid>
                <a:gridCol w="1656185"/>
              </a:tblGrid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1" dirty="0" smtClean="0"/>
                        <a:t>Asia </a:t>
                      </a:r>
                      <a:r>
                        <a:rPr lang="en-US" sz="1600" b="1" baseline="0" dirty="0" smtClean="0"/>
                        <a:t>Pacific</a:t>
                      </a:r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74B4"/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Bangladesh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Cambodia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Kiribati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Maldives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Mongolia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Nepal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Solomon</a:t>
                      </a:r>
                      <a:r>
                        <a:rPr lang="en-US" sz="1500" b="1" baseline="0" dirty="0" smtClean="0">
                          <a:solidFill>
                            <a:schemeClr val="tx1"/>
                          </a:solidFill>
                        </a:rPr>
                        <a:t> Islands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Vanuatu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ysClr val="window" lastClr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92771"/>
              </p:ext>
            </p:extLst>
          </p:nvPr>
        </p:nvGraphicFramePr>
        <p:xfrm>
          <a:off x="3779910" y="1673013"/>
          <a:ext cx="1656185" cy="1935480"/>
        </p:xfrm>
        <a:graphic>
          <a:graphicData uri="http://schemas.openxmlformats.org/drawingml/2006/table">
            <a:tbl>
              <a:tblPr firstRow="1" bandRow="1"/>
              <a:tblGrid>
                <a:gridCol w="1656185"/>
              </a:tblGrid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600" b="1" dirty="0" smtClean="0"/>
                        <a:t>ECA/LAC/MENA</a:t>
                      </a:r>
                      <a:endParaRPr lang="en-US" sz="1600" b="1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3274B4"/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Armenia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Haiti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Honduras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Nicaragua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20000"/>
                      </a:srgbClr>
                    </a:solidFill>
                  </a:tcPr>
                </a:tc>
              </a:tr>
              <a:tr h="241501">
                <a:tc>
                  <a:txBody>
                    <a:bodyPr/>
                    <a:lstStyle>
                      <a:lvl1pPr marL="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457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914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371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8288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22860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7432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32004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3657600" algn="l" defTabSz="4572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r>
                        <a:rPr lang="en-US" sz="1500" b="1" dirty="0" smtClean="0">
                          <a:solidFill>
                            <a:schemeClr val="tx1"/>
                          </a:solidFill>
                        </a:rPr>
                        <a:t>Yemen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F81BD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82227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41648" y="574775"/>
            <a:ext cx="6370712" cy="808039"/>
          </a:xfrm>
        </p:spPr>
        <p:txBody>
          <a:bodyPr>
            <a:normAutofit/>
          </a:bodyPr>
          <a:lstStyle/>
          <a:p>
            <a:r>
              <a:rPr lang="en-US" sz="3600" dirty="0"/>
              <a:t>SREP </a:t>
            </a:r>
            <a:r>
              <a:rPr lang="en-US" sz="3600" dirty="0" smtClean="0"/>
              <a:t>Overview</a:t>
            </a:r>
            <a:endParaRPr lang="en-US" sz="3600" dirty="0"/>
          </a:p>
        </p:txBody>
      </p:sp>
      <p:sp>
        <p:nvSpPr>
          <p:cNvPr id="5" name="Pladsholder til indhold 1"/>
          <p:cNvSpPr txBox="1">
            <a:spLocks/>
          </p:cNvSpPr>
          <p:nvPr/>
        </p:nvSpPr>
        <p:spPr>
          <a:xfrm>
            <a:off x="535001" y="2040929"/>
            <a:ext cx="7709413" cy="4154487"/>
          </a:xfrm>
          <a:prstGeom prst="rect">
            <a:avLst/>
          </a:prstGeom>
        </p:spPr>
        <p:txBody>
          <a:bodyPr/>
          <a:lstStyle>
            <a:lvl1pPr marL="228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600" b="0" i="0" kern="1200">
                <a:solidFill>
                  <a:schemeClr val="tx1"/>
                </a:solidFill>
                <a:latin typeface="+mn-lt"/>
                <a:ea typeface="+mn-ea"/>
                <a:cs typeface="ConduitITC TT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GB" sz="2000" b="1" dirty="0"/>
              <a:t>Endorsements</a:t>
            </a:r>
            <a:r>
              <a:rPr lang="en-GB" sz="2000" dirty="0"/>
              <a:t>: 18 investment plans and 7 PSSA concepts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/>
              <a:t>Funding approvals</a:t>
            </a:r>
            <a:r>
              <a:rPr lang="en-GB" sz="2000" dirty="0"/>
              <a:t>: $226 million for 21 projects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b="1" dirty="0"/>
              <a:t>Expected results</a:t>
            </a:r>
            <a:r>
              <a:rPr lang="en-GB" sz="2000" dirty="0"/>
              <a:t>: 1.67 GW new RE capacity; 6,502 GWh electricity generated annually;  new or improved access to 16.8 million </a:t>
            </a:r>
            <a:r>
              <a:rPr lang="en-GB" sz="2000" dirty="0" smtClean="0"/>
              <a:t>people</a:t>
            </a:r>
            <a:endParaRPr lang="en-GB" sz="20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pPr>
              <a:buFont typeface="Arial" panose="020B0604020202020204" pitchFamily="34" charset="0"/>
              <a:buChar char="•"/>
            </a:pPr>
            <a:endParaRPr lang="da-DK" sz="2400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6804983"/>
              </p:ext>
            </p:extLst>
          </p:nvPr>
        </p:nvGraphicFramePr>
        <p:xfrm>
          <a:off x="518885" y="3907164"/>
          <a:ext cx="7925435" cy="2088234"/>
        </p:xfrm>
        <a:graphic>
          <a:graphicData uri="http://schemas.openxmlformats.org/drawingml/2006/table">
            <a:tbl>
              <a:tblPr firstRow="1" firstCol="1" bandRow="1"/>
              <a:tblGrid>
                <a:gridCol w="1455693"/>
                <a:gridCol w="970460"/>
                <a:gridCol w="1051335"/>
                <a:gridCol w="808717"/>
                <a:gridCol w="1455693"/>
                <a:gridCol w="863364"/>
                <a:gridCol w="1320173"/>
              </a:tblGrid>
              <a:tr h="53336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 dirty="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Indicative Allocation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Approved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Disbursement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DD7EE"/>
                    </a:solidFill>
                  </a:tcPr>
                </a:tc>
              </a:tr>
              <a:tr h="380972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en-US" sz="1100"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IP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PSSA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Sub-Committee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MDB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8695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SREP funding </a:t>
                      </a:r>
                      <a:b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(in $M)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808.6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716.2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92.4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225.8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193.75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26.9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86951"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projects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59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sz="16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80808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051488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497875" y="548690"/>
            <a:ext cx="6242477" cy="808039"/>
          </a:xfrm>
        </p:spPr>
        <p:txBody>
          <a:bodyPr>
            <a:normAutofit/>
          </a:bodyPr>
          <a:lstStyle/>
          <a:p>
            <a:r>
              <a:rPr lang="en-US" sz="3600" dirty="0"/>
              <a:t>Investment P</a:t>
            </a:r>
            <a:r>
              <a:rPr lang="en-US" sz="3600" dirty="0" smtClean="0"/>
              <a:t>lans</a:t>
            </a:r>
            <a:endParaRPr lang="en-US" sz="3600" dirty="0"/>
          </a:p>
        </p:txBody>
      </p:sp>
      <p:grpSp>
        <p:nvGrpSpPr>
          <p:cNvPr id="2" name="Group 1"/>
          <p:cNvGrpSpPr/>
          <p:nvPr/>
        </p:nvGrpSpPr>
        <p:grpSpPr>
          <a:xfrm>
            <a:off x="539552" y="2730994"/>
            <a:ext cx="8019081" cy="3096344"/>
            <a:chOff x="641594" y="2204864"/>
            <a:chExt cx="8019081" cy="3096344"/>
          </a:xfrm>
        </p:grpSpPr>
        <p:sp>
          <p:nvSpPr>
            <p:cNvPr id="5" name="Pladsholder til indhold 1"/>
            <p:cNvSpPr txBox="1">
              <a:spLocks/>
            </p:cNvSpPr>
            <p:nvPr/>
          </p:nvSpPr>
          <p:spPr>
            <a:xfrm>
              <a:off x="641594" y="2204864"/>
              <a:ext cx="3066310" cy="309634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600" b="0" i="0" kern="1200">
                  <a:solidFill>
                    <a:schemeClr val="tx1"/>
                  </a:solidFill>
                  <a:latin typeface="+mn-lt"/>
                  <a:ea typeface="+mn-ea"/>
                  <a:cs typeface="ConduitITC TT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/>
                <a:t>Total endorsed</a:t>
              </a:r>
              <a:r>
                <a:rPr lang="en-GB" sz="2000" dirty="0"/>
                <a:t>: 18 (4 in November 2015</a:t>
              </a:r>
              <a:r>
                <a:rPr lang="en-GB" sz="2000" dirty="0" smtClean="0"/>
                <a:t>)</a:t>
              </a:r>
            </a:p>
            <a:p>
              <a:pPr>
                <a:buFont typeface="Arial" panose="020B0604020202020204" pitchFamily="34" charset="0"/>
                <a:buChar char="•"/>
              </a:pPr>
              <a:endParaRPr lang="en-GB" sz="400" dirty="0"/>
            </a:p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/>
                <a:t>June 2016: </a:t>
              </a:r>
              <a:r>
                <a:rPr lang="en-GB" sz="2000" dirty="0" smtClean="0"/>
                <a:t>Cambodia</a:t>
              </a:r>
            </a:p>
            <a:p>
              <a:pPr>
                <a:buFont typeface="Arial" panose="020B0604020202020204" pitchFamily="34" charset="0"/>
                <a:buChar char="•"/>
              </a:pPr>
              <a:endParaRPr lang="en-GB" sz="400" dirty="0"/>
            </a:p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/>
                <a:t>FY17:</a:t>
              </a:r>
              <a:r>
                <a:rPr lang="en-GB" sz="2000" dirty="0"/>
                <a:t> Benin, Lesotho, Madagascar, Malawi, Sierra Leone, and </a:t>
              </a:r>
              <a:r>
                <a:rPr lang="en-GB" sz="2000" dirty="0" smtClean="0"/>
                <a:t>Zambia</a:t>
              </a:r>
            </a:p>
            <a:p>
              <a:pPr>
                <a:buFont typeface="Arial" panose="020B0604020202020204" pitchFamily="34" charset="0"/>
                <a:buChar char="•"/>
              </a:pPr>
              <a:endParaRPr lang="en-GB" sz="400" dirty="0"/>
            </a:p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/>
                <a:t>Remaining</a:t>
              </a:r>
              <a:r>
                <a:rPr lang="en-GB" sz="2000" dirty="0"/>
                <a:t>: Kiribati and Yemen</a:t>
              </a:r>
              <a:endParaRPr lang="da-DK" sz="2000" dirty="0"/>
            </a:p>
          </p:txBody>
        </p:sp>
        <p:pic>
          <p:nvPicPr>
            <p:cNvPr id="6" name="Picture 5"/>
            <p:cNvPicPr/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96310" y="2204864"/>
              <a:ext cx="4964365" cy="3096344"/>
            </a:xfrm>
            <a:prstGeom prst="rect">
              <a:avLst/>
            </a:prstGeom>
            <a:noFill/>
          </p:spPr>
        </p:pic>
      </p:grpSp>
    </p:spTree>
    <p:extLst>
      <p:ext uri="{BB962C8B-B14F-4D97-AF65-F5344CB8AC3E}">
        <p14:creationId xmlns:p14="http://schemas.microsoft.com/office/powerpoint/2010/main" val="6893290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0" y="548690"/>
            <a:ext cx="6432376" cy="808039"/>
          </a:xfrm>
        </p:spPr>
        <p:txBody>
          <a:bodyPr>
            <a:normAutofit/>
          </a:bodyPr>
          <a:lstStyle/>
          <a:p>
            <a:r>
              <a:rPr lang="en-US" sz="3600" dirty="0"/>
              <a:t>Funding A</a:t>
            </a:r>
            <a:r>
              <a:rPr lang="en-US" sz="3600" dirty="0" smtClean="0"/>
              <a:t>pproval </a:t>
            </a:r>
            <a:r>
              <a:rPr lang="en-US" sz="3600" dirty="0"/>
              <a:t>by SC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459886" y="2389505"/>
            <a:ext cx="8065454" cy="3348372"/>
            <a:chOff x="459886" y="2117323"/>
            <a:chExt cx="8065454" cy="3348372"/>
          </a:xfrm>
        </p:grpSpPr>
        <p:sp>
          <p:nvSpPr>
            <p:cNvPr id="4" name="Pladsholder til indhold 1"/>
            <p:cNvSpPr txBox="1">
              <a:spLocks/>
            </p:cNvSpPr>
            <p:nvPr/>
          </p:nvSpPr>
          <p:spPr>
            <a:xfrm>
              <a:off x="459886" y="2117323"/>
              <a:ext cx="2880315" cy="3348372"/>
            </a:xfrm>
            <a:prstGeom prst="rect">
              <a:avLst/>
            </a:prstGeom>
          </p:spPr>
          <p:txBody>
            <a:bodyPr/>
            <a:lstStyle>
              <a:lvl1pPr marL="228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1600" b="0" i="0" kern="1200">
                  <a:solidFill>
                    <a:schemeClr val="tx1"/>
                  </a:solidFill>
                  <a:latin typeface="+mn-lt"/>
                  <a:ea typeface="+mn-ea"/>
                  <a:cs typeface="ConduitITC TT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 smtClean="0"/>
                <a:t>Total:</a:t>
              </a:r>
              <a:r>
                <a:rPr lang="en-GB" sz="2000" dirty="0" smtClean="0"/>
                <a:t> $226 million ($53 million for 4 projects during July-Dec 15)</a:t>
              </a:r>
            </a:p>
            <a:p>
              <a:pPr>
                <a:buFont typeface="Arial" panose="020B0604020202020204" pitchFamily="34" charset="0"/>
                <a:buChar char="•"/>
              </a:pPr>
              <a:endParaRPr lang="en-GB" sz="400" dirty="0"/>
            </a:p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 smtClean="0"/>
                <a:t>Projected submissions</a:t>
              </a:r>
              <a:r>
                <a:rPr lang="en-GB" sz="2000" dirty="0" smtClean="0"/>
                <a:t>: 14 projects during Jan-June 16; 31 projects during FY17</a:t>
              </a:r>
            </a:p>
            <a:p>
              <a:pPr>
                <a:buFont typeface="Arial" panose="020B0604020202020204" pitchFamily="34" charset="0"/>
                <a:buChar char="•"/>
              </a:pPr>
              <a:endParaRPr lang="en-GB" sz="400" dirty="0" smtClean="0"/>
            </a:p>
            <a:p>
              <a:pPr>
                <a:buFont typeface="Arial" panose="020B0604020202020204" pitchFamily="34" charset="0"/>
                <a:buChar char="•"/>
              </a:pPr>
              <a:r>
                <a:rPr lang="en-GB" sz="2000" b="1" dirty="0" smtClean="0"/>
                <a:t>Addendum</a:t>
              </a:r>
              <a:r>
                <a:rPr lang="en-GB" sz="2000" dirty="0" smtClean="0"/>
                <a:t> to update submission schedule for Jan-May 16</a:t>
              </a:r>
              <a:endParaRPr lang="da-DK" sz="2000" dirty="0"/>
            </a:p>
          </p:txBody>
        </p: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347864" y="2204864"/>
              <a:ext cx="5177476" cy="317329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9524745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0" y="548690"/>
            <a:ext cx="6360368" cy="808039"/>
          </a:xfrm>
        </p:spPr>
        <p:txBody>
          <a:bodyPr>
            <a:normAutofit/>
          </a:bodyPr>
          <a:lstStyle/>
          <a:p>
            <a:r>
              <a:rPr lang="en-US" sz="3600" dirty="0"/>
              <a:t>Resource A</a:t>
            </a:r>
            <a:r>
              <a:rPr lang="en-US" sz="3600" dirty="0" smtClean="0"/>
              <a:t>vailability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539552" y="1874258"/>
            <a:ext cx="8136904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0" indent="-285730">
              <a:buFont typeface="Arial" panose="020B0604020202020204" pitchFamily="34" charset="0"/>
              <a:buChar char="•"/>
            </a:pPr>
            <a:r>
              <a:rPr lang="en-US" sz="2000" b="1" dirty="0" smtClean="0"/>
              <a:t>Addendum </a:t>
            </a:r>
            <a:r>
              <a:rPr lang="en-US" sz="2000" b="1" dirty="0"/>
              <a:t>to update </a:t>
            </a:r>
            <a:r>
              <a:rPr lang="en-US" sz="2000" dirty="0"/>
              <a:t>resource availability schedule and project approvals as of May </a:t>
            </a:r>
            <a:r>
              <a:rPr lang="en-US" sz="2000" dirty="0" smtClean="0"/>
              <a:t>31</a:t>
            </a:r>
            <a:endParaRPr lang="en-GB" sz="20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20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Available resources (current + reserves + expected)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</a:p>
          <a:p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434.5+ 52.9+2.4 = $489.8 million</a:t>
            </a:r>
          </a:p>
          <a:p>
            <a:endParaRPr lang="en-GB" sz="2000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   Projected investment income – admin cost = -$20.1 million</a:t>
            </a: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20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Net </a:t>
            </a:r>
            <a:r>
              <a:rPr lang="en-GB" sz="20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available resources: 489.8-20.1 = $469.7 </a:t>
            </a:r>
            <a:r>
              <a:rPr lang="en-GB" sz="2000" b="1" dirty="0" smtClean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million</a:t>
            </a: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20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Remaining pipeline: 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$533.5 million</a:t>
            </a:r>
            <a:endParaRPr lang="en-GB" sz="20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endParaRPr lang="en-GB" sz="2000" b="1" dirty="0" smtClean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buFont typeface="Arial" panose="020B0604020202020204" pitchFamily="34" charset="0"/>
              <a:buChar char="•"/>
            </a:pP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Current </a:t>
            </a:r>
            <a:r>
              <a:rPr lang="en-GB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r>
              <a:rPr lang="en-GB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ver-programming:</a:t>
            </a:r>
            <a:r>
              <a:rPr lang="en-GB" sz="20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$63.9 million</a:t>
            </a:r>
          </a:p>
        </p:txBody>
      </p:sp>
    </p:spTree>
    <p:extLst>
      <p:ext uri="{BB962C8B-B14F-4D97-AF65-F5344CB8AC3E}">
        <p14:creationId xmlns:p14="http://schemas.microsoft.com/office/powerpoint/2010/main" val="26901705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524000" y="548690"/>
            <a:ext cx="6360368" cy="808039"/>
          </a:xfrm>
        </p:spPr>
        <p:txBody>
          <a:bodyPr>
            <a:normAutofit fontScale="90000"/>
          </a:bodyPr>
          <a:lstStyle/>
          <a:p>
            <a:r>
              <a:rPr lang="en-US" sz="3600" dirty="0" smtClean="0"/>
              <a:t>Potential Headroom for Over-Programming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539552" y="1874258"/>
            <a:ext cx="8136904" cy="38779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Net available resources: 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$469.7 million</a:t>
            </a:r>
          </a:p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Headroom for over-programming: 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469.7x0.3 = $140.9 million</a:t>
            </a:r>
            <a:endParaRPr lang="en-GB" sz="2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Current over-programming: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$63.9 million</a:t>
            </a:r>
          </a:p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Headroom in the pipeline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 $77.0 million</a:t>
            </a:r>
          </a:p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Cambodia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 investment plan: $30 million</a:t>
            </a:r>
          </a:p>
          <a:p>
            <a:pPr marL="285730" indent="-28573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4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Remaining headroom</a:t>
            </a:r>
            <a:r>
              <a:rPr lang="en-GB" sz="2400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: $47 million</a:t>
            </a:r>
          </a:p>
          <a:p>
            <a:pPr>
              <a:lnSpc>
                <a:spcPct val="150000"/>
              </a:lnSpc>
            </a:pPr>
            <a:endParaRPr lang="en-GB" sz="2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0567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331640" y="476682"/>
            <a:ext cx="6552728" cy="808039"/>
          </a:xfrm>
        </p:spPr>
        <p:txBody>
          <a:bodyPr>
            <a:normAutofit/>
          </a:bodyPr>
          <a:lstStyle/>
          <a:p>
            <a:r>
              <a:rPr lang="en-US" sz="3600" dirty="0" smtClean="0"/>
              <a:t>Sources of Co-financing</a:t>
            </a:r>
            <a:endParaRPr lang="en-US" sz="3600" dirty="0"/>
          </a:p>
        </p:txBody>
      </p:sp>
      <p:grpSp>
        <p:nvGrpSpPr>
          <p:cNvPr id="4" name="Group 3"/>
          <p:cNvGrpSpPr/>
          <p:nvPr/>
        </p:nvGrpSpPr>
        <p:grpSpPr>
          <a:xfrm>
            <a:off x="827584" y="2587633"/>
            <a:ext cx="7344816" cy="3793695"/>
            <a:chOff x="827584" y="2587633"/>
            <a:chExt cx="7344816" cy="379369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7584" y="2587634"/>
              <a:ext cx="3603568" cy="3790546"/>
            </a:xfrm>
            <a:prstGeom prst="rect">
              <a:avLst/>
            </a:prstGeom>
          </p:spPr>
        </p:pic>
        <p:pic>
          <p:nvPicPr>
            <p:cNvPr id="3" name="Picture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65838" y="2587633"/>
              <a:ext cx="3606562" cy="3793695"/>
            </a:xfrm>
            <a:prstGeom prst="rect">
              <a:avLst/>
            </a:prstGeom>
          </p:spPr>
        </p:pic>
      </p:grpSp>
      <p:sp>
        <p:nvSpPr>
          <p:cNvPr id="6" name="Rectangle 5"/>
          <p:cNvSpPr/>
          <p:nvPr/>
        </p:nvSpPr>
        <p:spPr>
          <a:xfrm>
            <a:off x="645484" y="1820191"/>
            <a:ext cx="771535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</a:t>
            </a:r>
            <a:r>
              <a:rPr lang="en-GB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very SREP dollar leverages more than $7 from other sources.</a:t>
            </a:r>
          </a:p>
        </p:txBody>
      </p:sp>
    </p:spTree>
    <p:extLst>
      <p:ext uri="{BB962C8B-B14F-4D97-AF65-F5344CB8AC3E}">
        <p14:creationId xmlns:p14="http://schemas.microsoft.com/office/powerpoint/2010/main" val="30638361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828054" y="5280338"/>
            <a:ext cx="8084127" cy="9150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331640" y="476682"/>
            <a:ext cx="6696744" cy="808039"/>
          </a:xfrm>
        </p:spPr>
        <p:txBody>
          <a:bodyPr>
            <a:noAutofit/>
          </a:bodyPr>
          <a:lstStyle/>
          <a:p>
            <a:r>
              <a:rPr lang="en-US" sz="3600" dirty="0" smtClean="0"/>
              <a:t>Portfolio Analysis</a:t>
            </a:r>
            <a:endParaRPr lang="en-US" sz="3600" dirty="0"/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03496957"/>
              </p:ext>
            </p:extLst>
          </p:nvPr>
        </p:nvGraphicFramePr>
        <p:xfrm>
          <a:off x="241363" y="2780928"/>
          <a:ext cx="4680520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Chart 8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99466899"/>
              </p:ext>
            </p:extLst>
          </p:nvPr>
        </p:nvGraphicFramePr>
        <p:xfrm>
          <a:off x="4391980" y="2780928"/>
          <a:ext cx="4176464" cy="36741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Rectangle 5"/>
          <p:cNvSpPr/>
          <p:nvPr/>
        </p:nvSpPr>
        <p:spPr>
          <a:xfrm>
            <a:off x="1177467" y="2266334"/>
            <a:ext cx="2808312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SREP Portfolio by region</a:t>
            </a:r>
          </a:p>
        </p:txBody>
      </p:sp>
      <p:sp>
        <p:nvSpPr>
          <p:cNvPr id="7" name="Rectangle 6"/>
          <p:cNvSpPr/>
          <p:nvPr/>
        </p:nvSpPr>
        <p:spPr>
          <a:xfrm>
            <a:off x="4716016" y="2266334"/>
            <a:ext cx="385242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GB" sz="18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SREP Portfolio by public-private sector</a:t>
            </a:r>
          </a:p>
        </p:txBody>
      </p:sp>
    </p:spTree>
    <p:extLst>
      <p:ext uri="{BB962C8B-B14F-4D97-AF65-F5344CB8AC3E}">
        <p14:creationId xmlns:p14="http://schemas.microsoft.com/office/powerpoint/2010/main" val="1076070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ontor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mbria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1418</TotalTime>
  <Words>444</Words>
  <Application>Microsoft Office PowerPoint</Application>
  <PresentationFormat>On-screen Show (4:3)</PresentationFormat>
  <Paragraphs>134</Paragraphs>
  <Slides>12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ConduitITC TT</vt:lpstr>
      <vt:lpstr>Myriad Pro</vt:lpstr>
      <vt:lpstr>Myriad Pro Semibold Cond</vt:lpstr>
      <vt:lpstr>Times New Roman</vt:lpstr>
      <vt:lpstr>Kontortema</vt:lpstr>
      <vt:lpstr>SREP Semi-Annual Operational Report</vt:lpstr>
      <vt:lpstr>SREP Countries</vt:lpstr>
      <vt:lpstr>SREP Overview</vt:lpstr>
      <vt:lpstr>Investment Plans</vt:lpstr>
      <vt:lpstr>Funding Approval by SC</vt:lpstr>
      <vt:lpstr>Resource Availability</vt:lpstr>
      <vt:lpstr>Potential Headroom for Over-Programming</vt:lpstr>
      <vt:lpstr>Sources of Co-financing</vt:lpstr>
      <vt:lpstr>Portfolio Analysis</vt:lpstr>
      <vt:lpstr>Portfolio Analysis by Technology</vt:lpstr>
      <vt:lpstr>Knowledge and Gender</vt:lpstr>
      <vt:lpstr>Zhihong Zhang, Ph.D. Senior Program Coordinator CTF and SREP zzhang2@worldbank.org (202) 473-9852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Dias nummer 1</dc:title>
  <dc:creator>Pia</dc:creator>
  <cp:lastModifiedBy>Rafael Ben</cp:lastModifiedBy>
  <cp:revision>200</cp:revision>
  <dcterms:created xsi:type="dcterms:W3CDTF">2015-10-23T14:37:48Z</dcterms:created>
  <dcterms:modified xsi:type="dcterms:W3CDTF">2016-06-30T11:30:12Z</dcterms:modified>
</cp:coreProperties>
</file>